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7" r:id="rId4"/>
    <p:sldId id="290" r:id="rId5"/>
    <p:sldId id="259" r:id="rId6"/>
    <p:sldId id="273" r:id="rId7"/>
    <p:sldId id="274" r:id="rId8"/>
    <p:sldId id="275" r:id="rId9"/>
    <p:sldId id="260" r:id="rId10"/>
    <p:sldId id="276" r:id="rId11"/>
    <p:sldId id="261" r:id="rId12"/>
    <p:sldId id="277" r:id="rId13"/>
    <p:sldId id="279" r:id="rId14"/>
    <p:sldId id="280" r:id="rId15"/>
    <p:sldId id="281" r:id="rId16"/>
    <p:sldId id="271" r:id="rId17"/>
    <p:sldId id="268" r:id="rId18"/>
    <p:sldId id="284" r:id="rId19"/>
    <p:sldId id="283" r:id="rId20"/>
    <p:sldId id="285" r:id="rId21"/>
    <p:sldId id="262" r:id="rId22"/>
    <p:sldId id="266" r:id="rId23"/>
  </p:sldIdLst>
  <p:sldSz cx="18288000" cy="10287000"/>
  <p:notesSz cx="6858000" cy="9144000"/>
  <p:embeddedFontLst>
    <p:embeddedFont>
      <p:font typeface="윤고딕" panose="020B0600000101010101" charset="-127"/>
      <p:regular r:id="rId25"/>
    </p:embeddedFont>
    <p:embeddedFont>
      <p:font typeface="윤고딕 Medium" panose="020B0600000101010101" charset="-127"/>
      <p:regular r:id="rId26"/>
    </p:embeddedFont>
    <p:embeddedFont>
      <p:font typeface="윤고딕 Semi-Bold" panose="020B0600000101010101" charset="-127"/>
      <p:regular r:id="rId27"/>
    </p:embeddedFont>
    <p:embeddedFont>
      <p:font typeface="Cambria Math" panose="02040503050406030204" pitchFamily="18" charset="0"/>
      <p:regular r:id="rId28"/>
    </p:embeddedFont>
    <p:embeddedFont>
      <p:font typeface="Cloud Lucent Italics" panose="020B0600000101010101" charset="0"/>
      <p:regular r:id="rId29"/>
    </p:embeddedFont>
    <p:embeddedFont>
      <p:font typeface="Yu Gothic" panose="020B0400000000000000" pitchFamily="34" charset="-128"/>
      <p:regular r:id="rId30"/>
      <p:bold r:id="rId31"/>
    </p:embeddedFont>
    <p:embeddedFont>
      <p:font typeface="Yu Gothic UI Semibold" panose="020B0700000000000000" pitchFamily="34" charset="-128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052" autoAdjust="0"/>
  </p:normalViewPr>
  <p:slideViewPr>
    <p:cSldViewPr>
      <p:cViewPr varScale="1">
        <p:scale>
          <a:sx n="48" d="100"/>
          <a:sy n="48" d="100"/>
        </p:scale>
        <p:origin x="109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b="1" i="0" u="none" strike="noStrike" baseline="0" dirty="0">
                <a:latin typeface="+mn-ea"/>
                <a:ea typeface="+mn-ea"/>
              </a:rPr>
              <a:t>매출액 추이 </a:t>
            </a:r>
            <a:r>
              <a:rPr lang="en-US" altLang="ko-KR" sz="2400" b="1" i="0" u="none" strike="noStrike" baseline="0" dirty="0">
                <a:latin typeface="+mn-ea"/>
                <a:ea typeface="+mn-ea"/>
              </a:rPr>
              <a:t>(</a:t>
            </a:r>
            <a:r>
              <a:rPr lang="ko-KR" altLang="en-US" sz="2400" b="1" i="0" u="none" strike="noStrike" baseline="0" dirty="0">
                <a:latin typeface="+mn-ea"/>
                <a:ea typeface="+mn-ea"/>
              </a:rPr>
              <a:t>단위</a:t>
            </a:r>
            <a:r>
              <a:rPr lang="en-US" altLang="ko-KR" sz="2400" b="1" i="0" u="none" strike="noStrike" baseline="0" dirty="0">
                <a:latin typeface="+mn-ea"/>
                <a:ea typeface="+mn-ea"/>
              </a:rPr>
              <a:t>: </a:t>
            </a:r>
            <a:r>
              <a:rPr lang="ko-KR" altLang="en-US" sz="2400" b="1" i="0" u="none" strike="noStrike" baseline="0" dirty="0">
                <a:latin typeface="+mn-ea"/>
                <a:ea typeface="+mn-ea"/>
              </a:rPr>
              <a:t>억 원</a:t>
            </a:r>
            <a:r>
              <a:rPr lang="en-US" altLang="ko-KR" sz="1800" b="0" i="0" u="none" strike="noStrike" baseline="0" dirty="0"/>
              <a:t>)</a:t>
            </a:r>
            <a:endParaRPr lang="ko-KR" alt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 alt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857857611548567E-2"/>
          <c:y val="0.15810002460629921"/>
          <c:w val="0.8127385670334254"/>
          <c:h val="0.6676842297224296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한국영화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2024년 7월</c:v>
                </c:pt>
                <c:pt idx="1">
                  <c:v>2025년 7월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534</c:v>
                </c:pt>
                <c:pt idx="1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BC-40BC-9676-50CB747DA8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외국영화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2024년 7월</c:v>
                </c:pt>
                <c:pt idx="1">
                  <c:v>2025년 7월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619</c:v>
                </c:pt>
                <c:pt idx="1">
                  <c:v>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BC-40BC-9676-50CB747DA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032864"/>
        <c:axId val="46033824"/>
      </c:barChart>
      <c:catAx>
        <c:axId val="4603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033824"/>
        <c:crosses val="autoZero"/>
        <c:auto val="1"/>
        <c:lblAlgn val="ctr"/>
        <c:lblOffset val="100"/>
        <c:noMultiLvlLbl val="0"/>
      </c:catAx>
      <c:valAx>
        <c:axId val="4603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032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b="1" i="0" u="none" strike="noStrike" baseline="0" dirty="0">
                <a:latin typeface="Yu Gothic" panose="020B0400000000000000" pitchFamily="34" charset="-128"/>
              </a:rPr>
              <a:t>관객 수 추이 </a:t>
            </a:r>
            <a:r>
              <a:rPr lang="en-US" altLang="ko-KR" sz="2400" b="1" i="0" u="none" strike="noStrike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ko-KR" altLang="en-US" sz="2400" b="1" i="0" u="none" strike="noStrike" baseline="0" dirty="0">
                <a:latin typeface="Yu Gothic" panose="020B0400000000000000" pitchFamily="34" charset="-128"/>
              </a:rPr>
              <a:t>단위</a:t>
            </a:r>
            <a:r>
              <a:rPr lang="en-US" altLang="ko-KR" sz="2400" b="1" i="0" u="none" strike="noStrike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ko-KR" altLang="en-US" sz="2400" b="1" i="0" u="none" strike="noStrike" baseline="0" dirty="0">
                <a:latin typeface="Yu Gothic" panose="020B0400000000000000" pitchFamily="34" charset="-128"/>
              </a:rPr>
              <a:t>만 명</a:t>
            </a:r>
            <a:r>
              <a:rPr lang="en-US" altLang="ko-KR" sz="2000" b="1" i="0" u="none" strike="noStrike" baseline="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ko-KR" altLang="en-US" sz="2000" b="1" dirty="0">
              <a:latin typeface="Yu Gothic" panose="020B0400000000000000" pitchFamily="34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 alt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15988562292766"/>
          <c:y val="0.15810011060789711"/>
          <c:w val="0.82817516271860703"/>
          <c:h val="0.630034298211722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한국영화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2024년 7월</c:v>
                </c:pt>
                <c:pt idx="1">
                  <c:v>2025년 7월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562</c:v>
                </c:pt>
                <c:pt idx="1">
                  <c:v>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C-4B01-BD2E-FB5503431B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외국영화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2024년 7월</c:v>
                </c:pt>
                <c:pt idx="1">
                  <c:v>2025년 7월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641</c:v>
                </c:pt>
                <c:pt idx="1">
                  <c:v>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C-4B01-BD2E-FB5503431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032864"/>
        <c:axId val="46033824"/>
      </c:barChart>
      <c:catAx>
        <c:axId val="4603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033824"/>
        <c:crosses val="autoZero"/>
        <c:auto val="1"/>
        <c:lblAlgn val="ctr"/>
        <c:lblOffset val="100"/>
        <c:noMultiLvlLbl val="0"/>
      </c:catAx>
      <c:valAx>
        <c:axId val="4603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032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3600" dirty="0">
                <a:solidFill>
                  <a:srgbClr val="C00000"/>
                </a:solidFill>
              </a:rPr>
              <a:t>장르별 비중</a:t>
            </a:r>
            <a:endParaRPr lang="ko-KR" sz="3600" dirty="0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rgbClr val="C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상위 10개 장르 비중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Drama</c:v>
                </c:pt>
                <c:pt idx="1">
                  <c:v>Comedy</c:v>
                </c:pt>
                <c:pt idx="2">
                  <c:v>Crime</c:v>
                </c:pt>
                <c:pt idx="3">
                  <c:v>Adventure</c:v>
                </c:pt>
                <c:pt idx="4">
                  <c:v>Action</c:v>
                </c:pt>
                <c:pt idx="5">
                  <c:v>Thriller</c:v>
                </c:pt>
                <c:pt idx="6">
                  <c:v>Romance</c:v>
                </c:pt>
                <c:pt idx="7">
                  <c:v>Biography</c:v>
                </c:pt>
                <c:pt idx="8">
                  <c:v>Mystery</c:v>
                </c:pt>
                <c:pt idx="9">
                  <c:v>Animation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0.28492699999999999</c:v>
                </c:pt>
                <c:pt idx="1">
                  <c:v>9.1696E-2</c:v>
                </c:pt>
                <c:pt idx="2">
                  <c:v>8.2251000000000005E-2</c:v>
                </c:pt>
                <c:pt idx="3">
                  <c:v>7.7134999999999995E-2</c:v>
                </c:pt>
                <c:pt idx="4">
                  <c:v>7.4380000000000002E-2</c:v>
                </c:pt>
                <c:pt idx="5">
                  <c:v>5.3915999999999999E-2</c:v>
                </c:pt>
                <c:pt idx="6">
                  <c:v>4.9193000000000001E-2</c:v>
                </c:pt>
                <c:pt idx="7">
                  <c:v>4.2895999999999997E-2</c:v>
                </c:pt>
                <c:pt idx="8">
                  <c:v>3.8961000000000003E-2</c:v>
                </c:pt>
                <c:pt idx="9">
                  <c:v>3.2271000000000001E-2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AD-44A6-A88E-781E02E1F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7457743"/>
        <c:axId val="1547458703"/>
      </c:barChart>
      <c:catAx>
        <c:axId val="154745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7458703"/>
        <c:crosses val="autoZero"/>
        <c:auto val="1"/>
        <c:lblAlgn val="ctr"/>
        <c:lblOffset val="100"/>
        <c:noMultiLvlLbl val="0"/>
      </c:catAx>
      <c:valAx>
        <c:axId val="1547458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2000" dirty="0">
                    <a:solidFill>
                      <a:srgbClr val="C00000"/>
                    </a:solidFill>
                  </a:rPr>
                  <a:t>점유율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7457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824803149606295E-2"/>
          <c:y val="7.2251035844900946E-2"/>
          <c:w val="0.88246016770326263"/>
          <c:h val="0.884444484078258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Weighted_Rating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Sci-Fi</c:v>
                </c:pt>
                <c:pt idx="1">
                  <c:v>War</c:v>
                </c:pt>
                <c:pt idx="2">
                  <c:v>Drama</c:v>
                </c:pt>
                <c:pt idx="3">
                  <c:v>Mystery</c:v>
                </c:pt>
                <c:pt idx="4">
                  <c:v>Crime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7.96</c:v>
                </c:pt>
                <c:pt idx="1">
                  <c:v>7.96</c:v>
                </c:pt>
                <c:pt idx="2">
                  <c:v>7.96</c:v>
                </c:pt>
                <c:pt idx="3">
                  <c:v>7.95</c:v>
                </c:pt>
                <c:pt idx="4">
                  <c:v>7.95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6C-45EF-B1FA-860F422FB5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투표수(M)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Sci-Fi</c:v>
                </c:pt>
                <c:pt idx="1">
                  <c:v>War</c:v>
                </c:pt>
                <c:pt idx="2">
                  <c:v>Drama</c:v>
                </c:pt>
                <c:pt idx="3">
                  <c:v>Mystery</c:v>
                </c:pt>
                <c:pt idx="4">
                  <c:v>Crime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37.270000000000003</c:v>
                </c:pt>
                <c:pt idx="1">
                  <c:v>9.91</c:v>
                </c:pt>
                <c:pt idx="2">
                  <c:v>174.29</c:v>
                </c:pt>
                <c:pt idx="3">
                  <c:v>29.05</c:v>
                </c:pt>
                <c:pt idx="4">
                  <c:v>58.8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6C-45EF-B1FA-860F422FB5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0765696"/>
        <c:axId val="650766176"/>
      </c:barChart>
      <c:catAx>
        <c:axId val="650765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0766176"/>
        <c:crosses val="autoZero"/>
        <c:auto val="1"/>
        <c:lblAlgn val="ctr"/>
        <c:lblOffset val="100"/>
        <c:noMultiLvlLbl val="0"/>
      </c:catAx>
      <c:valAx>
        <c:axId val="650766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076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756314350607453E-2"/>
          <c:y val="1.6563094878304253E-2"/>
          <c:w val="0.90455915278593857"/>
          <c:h val="0.9361223006163682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Weighted_Meta_Score(/10)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Romance</c:v>
                </c:pt>
                <c:pt idx="1">
                  <c:v>Animation</c:v>
                </c:pt>
                <c:pt idx="2">
                  <c:v>Film-Noir</c:v>
                </c:pt>
                <c:pt idx="3">
                  <c:v>Horror</c:v>
                </c:pt>
                <c:pt idx="4">
                  <c:v>Western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7.91</c:v>
                </c:pt>
                <c:pt idx="1">
                  <c:v>7.89</c:v>
                </c:pt>
                <c:pt idx="2">
                  <c:v>7.83</c:v>
                </c:pt>
                <c:pt idx="3">
                  <c:v>7.83</c:v>
                </c:pt>
                <c:pt idx="4">
                  <c:v>7.83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E3-492E-B9DB-DE5E0686D7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투표수(M)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Romance</c:v>
                </c:pt>
                <c:pt idx="1">
                  <c:v>Animation</c:v>
                </c:pt>
                <c:pt idx="2">
                  <c:v>Film-Noir</c:v>
                </c:pt>
                <c:pt idx="3">
                  <c:v>Horror</c:v>
                </c:pt>
                <c:pt idx="4">
                  <c:v>Western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25.11</c:v>
                </c:pt>
                <c:pt idx="1">
                  <c:v>21.98</c:v>
                </c:pt>
                <c:pt idx="2">
                  <c:v>1.52</c:v>
                </c:pt>
                <c:pt idx="3">
                  <c:v>6.97</c:v>
                </c:pt>
                <c:pt idx="4">
                  <c:v>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E3-492E-B9DB-DE5E0686D7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0765696"/>
        <c:axId val="650766176"/>
      </c:barChart>
      <c:catAx>
        <c:axId val="650765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0766176"/>
        <c:crosses val="autoZero"/>
        <c:auto val="1"/>
        <c:lblAlgn val="ctr"/>
        <c:lblOffset val="100"/>
        <c:noMultiLvlLbl val="0"/>
      </c:catAx>
      <c:valAx>
        <c:axId val="650766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076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56D23-046B-4B59-9896-728A7B789E46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03A3D-D6F6-41ED-9E8C-EF715B4A70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47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91EC5-32F7-D68A-8E4B-696DEE4E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308558-81C5-1435-DDDA-FC1277886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202FF1-CCDF-8B29-9DE7-F85349752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기사에서도 영화 산업 침체와 체질 개선 필요성이 반복적으로 언급됩니다</a:t>
            </a:r>
            <a:r>
              <a:rPr lang="en-US" altLang="ko-KR" dirty="0"/>
              <a:t>. </a:t>
            </a:r>
            <a:r>
              <a:rPr lang="ko-KR" altLang="en-US" dirty="0"/>
              <a:t>실제로 </a:t>
            </a:r>
            <a:r>
              <a:rPr lang="en-US" altLang="ko-KR" dirty="0"/>
              <a:t>7</a:t>
            </a:r>
            <a:r>
              <a:rPr lang="ko-KR" altLang="en-US" dirty="0"/>
              <a:t>월 기준 지표를 보면 한국영화의 관객 점유율이 전년 대비 크게 줄었고</a:t>
            </a:r>
            <a:r>
              <a:rPr lang="en-US" altLang="ko-KR" dirty="0"/>
              <a:t>, </a:t>
            </a:r>
            <a:r>
              <a:rPr lang="ko-KR" altLang="en-US" dirty="0"/>
              <a:t>매출 구조에서도 변동이 확인됩니다</a:t>
            </a:r>
            <a:r>
              <a:rPr lang="en-US" altLang="ko-KR" dirty="0"/>
              <a:t>. </a:t>
            </a:r>
            <a:r>
              <a:rPr lang="ko-KR" altLang="en-US" dirty="0"/>
              <a:t>이런 환경에서는 흥행 실패가 곧바로 제작 리스크로 이어지기 때문에</a:t>
            </a:r>
            <a:r>
              <a:rPr lang="en-US" altLang="ko-KR" dirty="0"/>
              <a:t>, IMDb </a:t>
            </a:r>
            <a:r>
              <a:rPr lang="ko-KR" altLang="en-US" dirty="0"/>
              <a:t>데이터로 성공 패턴을 정량화해 의사결정 기준을 만들고자 합니다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86608B-63ED-2487-830E-6E426F9BE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8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“소주제</a:t>
            </a:r>
            <a:r>
              <a:rPr lang="en-US" altLang="ko-KR" dirty="0"/>
              <a:t>2</a:t>
            </a:r>
            <a:r>
              <a:rPr lang="ko-KR" altLang="en-US" dirty="0"/>
              <a:t>는 시대별 트렌드를 보기 전에</a:t>
            </a:r>
            <a:r>
              <a:rPr lang="en-US" altLang="ko-KR" dirty="0"/>
              <a:t>, </a:t>
            </a:r>
            <a:r>
              <a:rPr lang="ko-KR" altLang="en-US" dirty="0"/>
              <a:t>먼저 ‘</a:t>
            </a:r>
            <a:r>
              <a:rPr lang="ko-KR" altLang="en-US" dirty="0" err="1"/>
              <a:t>화제성’을</a:t>
            </a:r>
            <a:r>
              <a:rPr lang="ko-KR" altLang="en-US" dirty="0"/>
              <a:t> 투표수로 진단했습니다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위 그래프는 연대별 표본 수인데 </a:t>
            </a:r>
            <a:r>
              <a:rPr lang="en-US" altLang="ko-KR" dirty="0"/>
              <a:t>1990</a:t>
            </a:r>
            <a:r>
              <a:rPr lang="ko-KR" altLang="en-US" dirty="0"/>
              <a:t>년대 이후 표본이 크게 늘어납니다</a:t>
            </a:r>
            <a:r>
              <a:rPr lang="en-US" altLang="ko-KR" dirty="0"/>
              <a:t>. </a:t>
            </a:r>
            <a:r>
              <a:rPr lang="ko-KR" altLang="en-US" dirty="0"/>
              <a:t>이건 데이터 커버리지 차이를 의미합니다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아래 </a:t>
            </a:r>
            <a:r>
              <a:rPr lang="ko-KR" altLang="en-US" dirty="0" err="1"/>
              <a:t>박스플롯은</a:t>
            </a:r>
            <a:r>
              <a:rPr lang="ko-KR" altLang="en-US" dirty="0"/>
              <a:t> 연대별 투표수 분포로</a:t>
            </a:r>
            <a:r>
              <a:rPr lang="en-US" altLang="ko-KR" dirty="0"/>
              <a:t>, 1970</a:t>
            </a:r>
            <a:r>
              <a:rPr lang="ko-KR" altLang="en-US" dirty="0"/>
              <a:t>년대 이후 중앙값과 상단 꼬리가 확실히 올라가면서 ‘화제성이 큰 </a:t>
            </a:r>
            <a:r>
              <a:rPr lang="ko-KR" altLang="en-US" dirty="0" err="1"/>
              <a:t>작품’이</a:t>
            </a:r>
            <a:r>
              <a:rPr lang="ko-KR" altLang="en-US" dirty="0"/>
              <a:t> 늘어난 흐름을 보여줍니다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“표본 수가 늘어나서 </a:t>
            </a:r>
            <a:r>
              <a:rPr lang="en-US" altLang="ko-KR" dirty="0"/>
              <a:t>Votes</a:t>
            </a:r>
            <a:r>
              <a:rPr lang="ko-KR" altLang="en-US" dirty="0"/>
              <a:t>가 커지는 효과는 있지만</a:t>
            </a:r>
            <a:r>
              <a:rPr lang="en-US" altLang="ko-KR" dirty="0"/>
              <a:t>, </a:t>
            </a:r>
            <a:r>
              <a:rPr lang="ko-KR" altLang="en-US" b="1" dirty="0"/>
              <a:t>로그 기준으로도 중앙값과 상단이 같이 올라가</a:t>
            </a:r>
            <a:r>
              <a:rPr lang="ko-KR" altLang="en-US" dirty="0"/>
              <a:t> 단순 표본효과만으로 보기 어렵습니다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966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“연대별 장르 비중을 보면 드라마는 모든 시대에서 상위권을 유지합니다</a:t>
            </a:r>
            <a:r>
              <a:rPr lang="en-US" altLang="ko-KR" dirty="0"/>
              <a:t>. </a:t>
            </a:r>
            <a:r>
              <a:rPr lang="ko-KR" altLang="en-US" dirty="0"/>
              <a:t>그래서 드라마는 ‘기저 </a:t>
            </a:r>
            <a:r>
              <a:rPr lang="ko-KR" altLang="en-US" dirty="0" err="1"/>
              <a:t>장르’로</a:t>
            </a:r>
            <a:r>
              <a:rPr lang="ko-KR" altLang="en-US" dirty="0"/>
              <a:t> 보고</a:t>
            </a:r>
            <a:r>
              <a:rPr lang="en-US" altLang="ko-KR" dirty="0"/>
              <a:t>, </a:t>
            </a:r>
            <a:r>
              <a:rPr lang="ko-KR" altLang="en-US" dirty="0"/>
              <a:t>트렌드 변화는 드라마 제외 그래프에서 더 명확히 해석하겠습니다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6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“드라마를 제외하면 코미디와 범죄 장르가 시대별로 상대적 비중을 키우는 흐름이 보입니다</a:t>
            </a:r>
            <a:r>
              <a:rPr lang="en-US" altLang="ko-KR" dirty="0"/>
              <a:t>. </a:t>
            </a:r>
            <a:r>
              <a:rPr lang="ko-KR" altLang="en-US" dirty="0"/>
              <a:t>반면 일부 장르는 비중이 완만하게 줄어드는 경향이 있고</a:t>
            </a:r>
            <a:r>
              <a:rPr lang="en-US" altLang="ko-KR" dirty="0"/>
              <a:t>, 2020</a:t>
            </a:r>
            <a:r>
              <a:rPr lang="ko-KR" altLang="en-US" dirty="0"/>
              <a:t>년대는 표본과 누적기간 영향이 있어 보수적으로 해석합니다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47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“화제성은 증가했고 장르 트렌드는 바뀌었는데</a:t>
            </a:r>
            <a:r>
              <a:rPr lang="en-US" altLang="ko-KR" dirty="0"/>
              <a:t>, </a:t>
            </a:r>
            <a:r>
              <a:rPr lang="ko-KR" altLang="en-US" dirty="0"/>
              <a:t>평균 평점은 생각보다 큰 폭으로 오르지 않습니다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특히 평론가 점수는 </a:t>
            </a:r>
            <a:r>
              <a:rPr lang="en-US" altLang="ko-KR" dirty="0"/>
              <a:t>70~2000</a:t>
            </a:r>
            <a:r>
              <a:rPr lang="ko-KR" altLang="en-US" dirty="0"/>
              <a:t>년대에 하락하는 경향이 보이고</a:t>
            </a:r>
            <a:r>
              <a:rPr lang="en-US" altLang="ko-KR" dirty="0"/>
              <a:t>, </a:t>
            </a:r>
            <a:r>
              <a:rPr lang="ko-KR" altLang="en-US" dirty="0"/>
              <a:t>최근 구간은 일부 회복이 보입니다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다만 이 데이터는 </a:t>
            </a:r>
            <a:r>
              <a:rPr lang="en-US" altLang="ko-KR" dirty="0"/>
              <a:t>IMDb Top1000</a:t>
            </a:r>
            <a:r>
              <a:rPr lang="ko-KR" altLang="en-US" dirty="0"/>
              <a:t>이라 ‘전체 영화 </a:t>
            </a:r>
            <a:r>
              <a:rPr lang="ko-KR" altLang="en-US" dirty="0" err="1"/>
              <a:t>품질’이라기보다</a:t>
            </a:r>
            <a:r>
              <a:rPr lang="ko-KR" altLang="en-US" dirty="0"/>
              <a:t> ‘대표작 풀의 </a:t>
            </a:r>
            <a:r>
              <a:rPr lang="ko-KR" altLang="en-US" dirty="0" err="1"/>
              <a:t>변화’로</a:t>
            </a:r>
            <a:r>
              <a:rPr lang="ko-KR" altLang="en-US" dirty="0"/>
              <a:t> 해석했습니다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63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5C5C-B68B-383A-A4B2-167771E79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56510-E9F2-2415-0445-607D1EF69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763DA5-1A1E-D4D3-C9EC-AB7A23991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“화제성 지표로 투표수</a:t>
            </a:r>
            <a:r>
              <a:rPr lang="en-US" altLang="ko-KR" dirty="0"/>
              <a:t>(</a:t>
            </a:r>
            <a:r>
              <a:rPr lang="en-US" altLang="ko-KR" dirty="0" err="1"/>
              <a:t>No_of_Votes</a:t>
            </a:r>
            <a:r>
              <a:rPr lang="en-US" altLang="ko-KR" dirty="0"/>
              <a:t>)</a:t>
            </a:r>
            <a:r>
              <a:rPr lang="ko-KR" altLang="en-US" dirty="0"/>
              <a:t>를 쓰고</a:t>
            </a:r>
            <a:r>
              <a:rPr lang="en-US" altLang="ko-KR" dirty="0"/>
              <a:t>, </a:t>
            </a:r>
            <a:r>
              <a:rPr lang="ko-KR" altLang="en-US" dirty="0"/>
              <a:t>분포 편차가 커서 </a:t>
            </a:r>
            <a:r>
              <a:rPr lang="en-US" altLang="ko-KR" dirty="0"/>
              <a:t>log10</a:t>
            </a:r>
            <a:r>
              <a:rPr lang="ko-KR" altLang="en-US" dirty="0"/>
              <a:t>으로 보정했습니다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왼쪽 </a:t>
            </a:r>
            <a:r>
              <a:rPr lang="ko-KR" altLang="en-US" dirty="0" err="1"/>
              <a:t>산점도에서</a:t>
            </a:r>
            <a:r>
              <a:rPr lang="ko-KR" altLang="en-US" dirty="0"/>
              <a:t> 화제성이 높은 작품군에 고평점이 더 보이긴 하지만</a:t>
            </a:r>
            <a:r>
              <a:rPr lang="en-US" altLang="ko-KR" dirty="0"/>
              <a:t>, </a:t>
            </a:r>
            <a:r>
              <a:rPr lang="ko-KR" altLang="en-US" b="1" dirty="0"/>
              <a:t>예외도 많이 존재</a:t>
            </a:r>
            <a:r>
              <a:rPr lang="ko-KR" altLang="en-US" dirty="0"/>
              <a:t>합니다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그래서 연대별로 상관계수를 보면</a:t>
            </a:r>
            <a:r>
              <a:rPr lang="en-US" altLang="ko-KR" dirty="0"/>
              <a:t>, </a:t>
            </a:r>
            <a:r>
              <a:rPr lang="ko-KR" altLang="en-US" b="1" dirty="0"/>
              <a:t>초기</a:t>
            </a:r>
            <a:r>
              <a:rPr lang="en-US" altLang="ko-KR" b="1" dirty="0"/>
              <a:t>(1920~1950s)</a:t>
            </a:r>
            <a:r>
              <a:rPr lang="ko-KR" altLang="en-US" b="1" dirty="0"/>
              <a:t>에는 상관이 비교적 크고</a:t>
            </a:r>
            <a:r>
              <a:rPr lang="en-US" altLang="ko-KR" b="1" dirty="0"/>
              <a:t>, </a:t>
            </a:r>
            <a:r>
              <a:rPr lang="ko-KR" altLang="en-US" b="1" dirty="0"/>
              <a:t>최근으로 갈수록 약해집니다</a:t>
            </a:r>
            <a:r>
              <a:rPr lang="en-US" altLang="ko-KR" b="1" dirty="0"/>
              <a:t>.</a:t>
            </a:r>
            <a:r>
              <a:rPr lang="ko-KR" altLang="en-US" dirty="0"/>
              <a:t>”</a:t>
            </a:r>
          </a:p>
          <a:p>
            <a:r>
              <a:rPr lang="ko-KR" altLang="en-US" dirty="0"/>
              <a:t>“결론적으로 투표수는 ‘작품의 </a:t>
            </a:r>
            <a:r>
              <a:rPr lang="ko-KR" altLang="en-US" dirty="0" err="1"/>
              <a:t>완성도’보다는</a:t>
            </a:r>
            <a:r>
              <a:rPr lang="ko-KR" altLang="en-US" dirty="0"/>
              <a:t> </a:t>
            </a:r>
            <a:r>
              <a:rPr lang="ko-KR" altLang="en-US" b="1" dirty="0"/>
              <a:t>대중 관심</a:t>
            </a:r>
            <a:r>
              <a:rPr lang="en-US" altLang="ko-KR" b="1" dirty="0"/>
              <a:t>/</a:t>
            </a:r>
            <a:r>
              <a:rPr lang="ko-KR" altLang="en-US" b="1" dirty="0"/>
              <a:t>확산</a:t>
            </a:r>
            <a:r>
              <a:rPr lang="ko-KR" altLang="en-US" dirty="0"/>
              <a:t>을 더 잘 반영하므로</a:t>
            </a:r>
            <a:r>
              <a:rPr lang="en-US" altLang="ko-KR" dirty="0"/>
              <a:t>, </a:t>
            </a:r>
            <a:r>
              <a:rPr lang="ko-KR" altLang="en-US" dirty="0"/>
              <a:t>이후 분석에서는 평점과 분리해서 해석했습니다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7B368E-941C-54B1-486F-F5097BA35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76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01. </a:t>
            </a:r>
            <a:r>
              <a:rPr lang="ko-KR" altLang="en-US" b="1" dirty="0"/>
              <a:t>타겟팅 전략</a:t>
            </a:r>
          </a:p>
          <a:p>
            <a:r>
              <a:rPr lang="ko-KR" altLang="en-US" dirty="0"/>
              <a:t>“첫 번째 결론은 타겟팅입니다</a:t>
            </a:r>
            <a:r>
              <a:rPr lang="en-US" altLang="ko-KR" dirty="0"/>
              <a:t>. </a:t>
            </a:r>
            <a:r>
              <a:rPr lang="ko-KR" altLang="en-US" dirty="0"/>
              <a:t>데이터에서 평단과 유저가 선호하는 장르가 명확히 갈렸어요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그래서 영화의 목표를 ‘흥행 </a:t>
            </a:r>
            <a:r>
              <a:rPr lang="ko-KR" altLang="en-US" dirty="0" err="1"/>
              <a:t>중심’으로</a:t>
            </a:r>
            <a:r>
              <a:rPr lang="ko-KR" altLang="en-US" dirty="0"/>
              <a:t> 갈지</a:t>
            </a:r>
            <a:r>
              <a:rPr lang="en-US" altLang="ko-KR" dirty="0"/>
              <a:t>, ‘</a:t>
            </a:r>
            <a:r>
              <a:rPr lang="ko-KR" altLang="en-US" dirty="0"/>
              <a:t>작품성</a:t>
            </a:r>
            <a:r>
              <a:rPr lang="en-US" altLang="ko-KR" dirty="0"/>
              <a:t>/</a:t>
            </a:r>
            <a:r>
              <a:rPr lang="ko-KR" altLang="en-US" dirty="0"/>
              <a:t>평단 </a:t>
            </a:r>
            <a:r>
              <a:rPr lang="ko-KR" altLang="en-US" dirty="0" err="1"/>
              <a:t>평가’로</a:t>
            </a:r>
            <a:r>
              <a:rPr lang="ko-KR" altLang="en-US" dirty="0"/>
              <a:t> 갈지 먼저 정의하고</a:t>
            </a:r>
            <a:r>
              <a:rPr lang="en-US" altLang="ko-KR" dirty="0"/>
              <a:t>, </a:t>
            </a:r>
            <a:r>
              <a:rPr lang="ko-KR" altLang="en-US" dirty="0"/>
              <a:t>그에 맞춰 장르</a:t>
            </a:r>
            <a:r>
              <a:rPr lang="en-US" altLang="ko-KR" dirty="0"/>
              <a:t>·</a:t>
            </a:r>
            <a:r>
              <a:rPr lang="ko-KR" altLang="en-US" dirty="0"/>
              <a:t>메시지</a:t>
            </a:r>
            <a:r>
              <a:rPr lang="en-US" altLang="ko-KR" dirty="0"/>
              <a:t>·</a:t>
            </a:r>
            <a:r>
              <a:rPr lang="ko-KR" altLang="en-US" dirty="0"/>
              <a:t>마케팅 채널을 분리 설계하는 게 필요하다고 판단했습니다</a:t>
            </a:r>
            <a:r>
              <a:rPr lang="en-US" altLang="ko-KR" dirty="0"/>
              <a:t>.”</a:t>
            </a:r>
          </a:p>
          <a:p>
            <a:r>
              <a:rPr lang="en-US" altLang="ko-KR" b="1" dirty="0"/>
              <a:t>02. </a:t>
            </a:r>
            <a:r>
              <a:rPr lang="ko-KR" altLang="en-US" b="1" dirty="0"/>
              <a:t>시대 변화</a:t>
            </a:r>
          </a:p>
          <a:p>
            <a:r>
              <a:rPr lang="ko-KR" altLang="en-US" dirty="0"/>
              <a:t>“두 번째는 시대 변화입니다</a:t>
            </a:r>
            <a:r>
              <a:rPr lang="en-US" altLang="ko-KR" dirty="0"/>
              <a:t>. </a:t>
            </a:r>
            <a:r>
              <a:rPr lang="ko-KR" altLang="en-US" dirty="0"/>
              <a:t>연대별로 흥행 장르의 비중이 실제로 변했고</a:t>
            </a:r>
            <a:r>
              <a:rPr lang="en-US" altLang="ko-KR" dirty="0"/>
              <a:t>, </a:t>
            </a:r>
            <a:r>
              <a:rPr lang="ko-KR" altLang="en-US" dirty="0"/>
              <a:t>최근으로 올수록 상위 장르 구성이 달라집니다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제가 추가로 본 키워드</a:t>
            </a:r>
            <a:r>
              <a:rPr lang="en-US" altLang="ko-KR" dirty="0"/>
              <a:t>/</a:t>
            </a:r>
            <a:r>
              <a:rPr lang="ko-KR" altLang="en-US" dirty="0"/>
              <a:t>대표작 흐름에서도 소재 톤이 달라지는 게 보여서</a:t>
            </a:r>
            <a:r>
              <a:rPr lang="en-US" altLang="ko-KR" dirty="0"/>
              <a:t>, </a:t>
            </a:r>
            <a:r>
              <a:rPr lang="ko-KR" altLang="en-US" dirty="0"/>
              <a:t>결국 ‘과거에 먹혔던 </a:t>
            </a:r>
            <a:r>
              <a:rPr lang="ko-KR" altLang="en-US" dirty="0" err="1"/>
              <a:t>공식’이</a:t>
            </a:r>
            <a:r>
              <a:rPr lang="ko-KR" altLang="en-US" dirty="0"/>
              <a:t> 아니라 </a:t>
            </a:r>
            <a:r>
              <a:rPr lang="ko-KR" altLang="en-US" b="1" dirty="0"/>
              <a:t>현재 강세인 장르와 서사 톤 기준으로 기획</a:t>
            </a:r>
            <a:r>
              <a:rPr lang="ko-KR" altLang="en-US" dirty="0"/>
              <a:t>해야 한다는 결론입니다</a:t>
            </a:r>
            <a:r>
              <a:rPr lang="en-US" altLang="ko-KR" dirty="0"/>
              <a:t>.”</a:t>
            </a:r>
          </a:p>
          <a:p>
            <a:r>
              <a:rPr lang="en-US" altLang="ko-KR" b="1" dirty="0"/>
              <a:t>03. </a:t>
            </a:r>
            <a:r>
              <a:rPr lang="ko-KR" altLang="en-US" b="1" dirty="0"/>
              <a:t>화제성 ≠ 품질</a:t>
            </a:r>
          </a:p>
          <a:p>
            <a:r>
              <a:rPr lang="ko-KR" altLang="en-US" dirty="0"/>
              <a:t>“세 번째는 화제성과 품질은 같지 않다는 점입니다</a:t>
            </a:r>
            <a:r>
              <a:rPr lang="en-US" altLang="ko-KR" dirty="0"/>
              <a:t>. </a:t>
            </a:r>
            <a:r>
              <a:rPr lang="ko-KR" altLang="en-US" dirty="0"/>
              <a:t>투표수는 인지도</a:t>
            </a:r>
            <a:r>
              <a:rPr lang="en-US" altLang="ko-KR" dirty="0"/>
              <a:t>/</a:t>
            </a:r>
            <a:r>
              <a:rPr lang="ko-KR" altLang="en-US" dirty="0"/>
              <a:t>도달 같은 관심 지표에 가깝고</a:t>
            </a:r>
            <a:r>
              <a:rPr lang="en-US" altLang="ko-KR" dirty="0"/>
              <a:t>, </a:t>
            </a:r>
            <a:r>
              <a:rPr lang="ko-KR" altLang="en-US" dirty="0"/>
              <a:t>고평점이나 작품성을 보장하진 않았습니다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그래서 저는 단순 평균 평점 대신 투표수를 반영한 보정 지표</a:t>
            </a:r>
            <a:r>
              <a:rPr lang="en-US" altLang="ko-KR" dirty="0"/>
              <a:t>(W)</a:t>
            </a:r>
            <a:r>
              <a:rPr lang="ko-KR" altLang="en-US" dirty="0"/>
              <a:t>를 같이 사용했고</a:t>
            </a:r>
            <a:r>
              <a:rPr lang="en-US" altLang="ko-KR" dirty="0"/>
              <a:t>, </a:t>
            </a:r>
            <a:r>
              <a:rPr lang="ko-KR" altLang="en-US" dirty="0"/>
              <a:t>이를 통해 표본이 적은 장르가 과대평가되는 문제를 완화해서 ‘더 현실적인 장르 </a:t>
            </a:r>
            <a:r>
              <a:rPr lang="ko-KR" altLang="en-US" dirty="0" err="1"/>
              <a:t>평가’로</a:t>
            </a:r>
            <a:r>
              <a:rPr lang="ko-KR" altLang="en-US" dirty="0"/>
              <a:t> 정리했습니다</a:t>
            </a:r>
            <a:r>
              <a:rPr lang="en-US" altLang="ko-KR" dirty="0"/>
              <a:t>.”</a:t>
            </a:r>
          </a:p>
          <a:p>
            <a:r>
              <a:rPr lang="en-US" altLang="ko-KR" b="1" dirty="0"/>
              <a:t>04. </a:t>
            </a:r>
            <a:r>
              <a:rPr lang="ko-KR" altLang="en-US" b="1" dirty="0"/>
              <a:t>인물</a:t>
            </a:r>
            <a:r>
              <a:rPr lang="en-US" altLang="ko-KR" b="1" dirty="0"/>
              <a:t>(</a:t>
            </a:r>
            <a:r>
              <a:rPr lang="ko-KR" altLang="en-US" b="1" dirty="0"/>
              <a:t>스타</a:t>
            </a:r>
            <a:r>
              <a:rPr lang="en-US" altLang="ko-KR" b="1" dirty="0"/>
              <a:t>) </a:t>
            </a:r>
            <a:r>
              <a:rPr lang="ko-KR" altLang="en-US" b="1" dirty="0"/>
              <a:t>영향력</a:t>
            </a:r>
          </a:p>
          <a:p>
            <a:r>
              <a:rPr lang="ko-KR" altLang="en-US" dirty="0"/>
              <a:t>“네 번째가 투자 관점에서 핵심인데요</a:t>
            </a:r>
            <a:r>
              <a:rPr lang="en-US" altLang="ko-KR" dirty="0"/>
              <a:t>. 1990</a:t>
            </a:r>
            <a:r>
              <a:rPr lang="ko-KR" altLang="en-US" dirty="0"/>
              <a:t>년대 이후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Votes </a:t>
            </a:r>
            <a:r>
              <a:rPr lang="ko-KR" altLang="en-US" dirty="0"/>
              <a:t>상위 </a:t>
            </a:r>
            <a:r>
              <a:rPr lang="en-US" altLang="ko-KR" dirty="0"/>
              <a:t>10% </a:t>
            </a:r>
            <a:r>
              <a:rPr lang="ko-KR" altLang="en-US" dirty="0"/>
              <a:t>같은 ‘화제성이 큰 </a:t>
            </a:r>
            <a:r>
              <a:rPr lang="ko-KR" altLang="en-US" dirty="0" err="1"/>
              <a:t>그룹’에서</a:t>
            </a:r>
            <a:r>
              <a:rPr lang="ko-KR" altLang="en-US" dirty="0"/>
              <a:t> 특정 배우의 비중이 크게 나타났습니다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이건 투자</a:t>
            </a:r>
            <a:r>
              <a:rPr lang="en-US" altLang="ko-KR" dirty="0"/>
              <a:t>/</a:t>
            </a:r>
            <a:r>
              <a:rPr lang="ko-KR" altLang="en-US" dirty="0"/>
              <a:t>제작 관점에서 캐스팅이 단순 요소가 아니라 </a:t>
            </a:r>
            <a:r>
              <a:rPr lang="ko-KR" altLang="en-US" b="1" dirty="0"/>
              <a:t>초기 관심과 관객 유입을 확보하는 안전장치</a:t>
            </a:r>
            <a:r>
              <a:rPr lang="ko-KR" altLang="en-US" dirty="0"/>
              <a:t>로 작동한다는 </a:t>
            </a:r>
            <a:r>
              <a:rPr lang="ko-KR" altLang="en-US" dirty="0" err="1"/>
              <a:t>의미고</a:t>
            </a:r>
            <a:r>
              <a:rPr lang="en-US" altLang="ko-KR" dirty="0"/>
              <a:t>, </a:t>
            </a:r>
            <a:r>
              <a:rPr lang="ko-KR" altLang="en-US" dirty="0"/>
              <a:t>그래서 ‘배우</a:t>
            </a:r>
            <a:r>
              <a:rPr lang="en-US" altLang="ko-KR" dirty="0"/>
              <a:t>-</a:t>
            </a:r>
            <a:r>
              <a:rPr lang="ko-KR" altLang="en-US" dirty="0"/>
              <a:t>장르 </a:t>
            </a:r>
            <a:r>
              <a:rPr lang="ko-KR" altLang="en-US" dirty="0" err="1"/>
              <a:t>조합’은</a:t>
            </a:r>
            <a:r>
              <a:rPr lang="ko-KR" altLang="en-US" dirty="0"/>
              <a:t> 투자 설득 포인트로 연결할 수 있다고 정리했습니다</a:t>
            </a:r>
            <a:r>
              <a:rPr lang="en-US" altLang="ko-KR" dirty="0"/>
              <a:t>.” </a:t>
            </a:r>
            <a:r>
              <a:rPr lang="ko-KR" altLang="en-US" dirty="0"/>
              <a:t>결국 ‘</a:t>
            </a:r>
            <a:r>
              <a:rPr lang="ko-KR" altLang="en-US" dirty="0" err="1"/>
              <a:t>흥행’은</a:t>
            </a:r>
            <a:r>
              <a:rPr lang="ko-KR" altLang="en-US" dirty="0"/>
              <a:t> 관심을 만들고</a:t>
            </a:r>
            <a:r>
              <a:rPr lang="en-US" altLang="ko-KR" dirty="0"/>
              <a:t>, ‘</a:t>
            </a:r>
            <a:r>
              <a:rPr lang="ko-KR" altLang="en-US" dirty="0"/>
              <a:t>지속 </a:t>
            </a:r>
            <a:r>
              <a:rPr lang="ko-KR" altLang="en-US" dirty="0" err="1"/>
              <a:t>흥행’은</a:t>
            </a:r>
            <a:r>
              <a:rPr lang="ko-KR" altLang="en-US" dirty="0"/>
              <a:t> 품질로 증명되며</a:t>
            </a:r>
            <a:r>
              <a:rPr lang="en-US" altLang="ko-KR" dirty="0"/>
              <a:t>, </a:t>
            </a:r>
            <a:r>
              <a:rPr lang="ko-KR" altLang="en-US" dirty="0"/>
              <a:t>그 시작을 가속하는 레버가 스타 캐스팅이라고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41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AA4CF-A62A-697F-B7CC-A6007CC7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94370E-451F-1ACF-2D6B-4FBCDBC15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FBF787-1E32-9FC2-23DE-626CDA576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분석은 ‘흥행 실패가 반복되는 환경에서 제작 리스크를 어떻게 줄일 수 </a:t>
            </a:r>
            <a:r>
              <a:rPr lang="ko-KR" altLang="en-US" dirty="0" err="1"/>
              <a:t>있을까’에서</a:t>
            </a:r>
            <a:r>
              <a:rPr lang="ko-KR" altLang="en-US" dirty="0"/>
              <a:t> 시작했습니다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IMDb </a:t>
            </a:r>
            <a:r>
              <a:rPr lang="ko-KR" altLang="en-US" dirty="0"/>
              <a:t>데이터를 활용해 성공 패턴을 수치로 정리하고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  <a:r>
              <a:rPr lang="en-US" altLang="ko-KR" dirty="0"/>
              <a:t>/</a:t>
            </a:r>
            <a:r>
              <a:rPr lang="ko-KR" altLang="en-US" dirty="0"/>
              <a:t>마케팅 의사결정에 바로 쓰는 체크포인트를 만들고자 했습니다</a:t>
            </a:r>
            <a:r>
              <a:rPr lang="en-US" altLang="ko-KR" dirty="0"/>
              <a:t>. </a:t>
            </a:r>
            <a:r>
              <a:rPr lang="ko-KR" altLang="en-US" dirty="0"/>
              <a:t>분석 질문은 세 가지입니다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평단과 유저가 선호하는 영화가 어떻게 </a:t>
            </a:r>
            <a:r>
              <a:rPr lang="ko-KR" altLang="en-US" dirty="0" err="1"/>
              <a:t>다른지</a:t>
            </a:r>
            <a:r>
              <a:rPr lang="en-US" altLang="ko-KR" dirty="0"/>
              <a:t>,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시대별로 화제성과 장르 트렌드가 바뀌었을 때 품질도 같이 좋아졌는지</a:t>
            </a:r>
            <a:r>
              <a:rPr lang="en-US" altLang="ko-KR" dirty="0"/>
              <a:t>, </a:t>
            </a: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최근 흥행에서 스타나 조합 같은 인물 영향이 얼마나 </a:t>
            </a:r>
            <a:r>
              <a:rPr lang="ko-KR" altLang="en-US" dirty="0" err="1"/>
              <a:t>큰지입니다</a:t>
            </a:r>
            <a:r>
              <a:rPr lang="en-US" altLang="ko-KR" dirty="0"/>
              <a:t>. </a:t>
            </a:r>
            <a:r>
              <a:rPr lang="ko-KR" altLang="en-US" dirty="0"/>
              <a:t>이제 이 질문들을 검증하기 위해</a:t>
            </a:r>
            <a:r>
              <a:rPr lang="en-US" altLang="ko-KR" dirty="0"/>
              <a:t>, </a:t>
            </a:r>
            <a:r>
              <a:rPr lang="ko-KR" altLang="en-US" dirty="0"/>
              <a:t>먼저 데이터 구조와 신뢰도를 확인하는 </a:t>
            </a:r>
            <a:r>
              <a:rPr lang="en-US" altLang="ko-KR" dirty="0"/>
              <a:t>EDA</a:t>
            </a:r>
            <a:r>
              <a:rPr lang="ko-KR" altLang="en-US" dirty="0"/>
              <a:t>부터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3A1BC6-3118-3FD4-F265-12827A94D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82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835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“기초 데이터에서 먼저 장르 분포를 보면</a:t>
            </a:r>
            <a:r>
              <a:rPr lang="en-US" altLang="ko-KR" dirty="0"/>
              <a:t>, </a:t>
            </a:r>
            <a:r>
              <a:rPr lang="en-US" altLang="ko-KR" b="1" dirty="0"/>
              <a:t>Drama</a:t>
            </a:r>
            <a:r>
              <a:rPr lang="ko-KR" altLang="en-US" b="1" dirty="0"/>
              <a:t>가 가장 큰 비중</a:t>
            </a:r>
            <a:r>
              <a:rPr lang="ko-KR" altLang="en-US" dirty="0"/>
              <a:t>을 차지하고 </a:t>
            </a:r>
            <a:r>
              <a:rPr lang="en-US" altLang="ko-KR" dirty="0"/>
              <a:t>Comedy/Crime/Adventure/Action</a:t>
            </a:r>
            <a:r>
              <a:rPr lang="ko-KR" altLang="en-US" dirty="0"/>
              <a:t>이 그 다음입니다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오른쪽은 </a:t>
            </a:r>
            <a:r>
              <a:rPr lang="en-US" altLang="ko-KR" b="1" dirty="0"/>
              <a:t>IMDb </a:t>
            </a:r>
            <a:r>
              <a:rPr lang="ko-KR" altLang="en-US" b="1" dirty="0"/>
              <a:t>평점 최상위 </a:t>
            </a:r>
            <a:r>
              <a:rPr lang="en-US" altLang="ko-KR" b="1" dirty="0"/>
              <a:t>5</a:t>
            </a:r>
            <a:r>
              <a:rPr lang="ko-KR" altLang="en-US" b="1" dirty="0"/>
              <a:t>개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en-US" altLang="ko-KR" dirty="0" err="1"/>
              <a:t>Drama·Crime</a:t>
            </a:r>
            <a:r>
              <a:rPr lang="en-US" altLang="ko-KR" dirty="0"/>
              <a:t> </a:t>
            </a:r>
            <a:r>
              <a:rPr lang="ko-KR" altLang="en-US" dirty="0"/>
              <a:t>계열이 반복적으로 등장합니다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이 단계에서 중요한 포인트는 ‘이 장르가 무조건 </a:t>
            </a:r>
            <a:r>
              <a:rPr lang="ko-KR" altLang="en-US" dirty="0" err="1"/>
              <a:t>최고다’라기보다</a:t>
            </a:r>
            <a:r>
              <a:rPr lang="en-US" altLang="ko-KR" dirty="0"/>
              <a:t>, </a:t>
            </a:r>
            <a:r>
              <a:rPr lang="ko-KR" altLang="en-US" b="1" dirty="0"/>
              <a:t>데이터 자체가 특정 장르에 많이 분포</a:t>
            </a:r>
            <a:r>
              <a:rPr lang="ko-KR" altLang="en-US" dirty="0"/>
              <a:t>해 있어서 단순 평균이나 상위 리스트만 보면 편향이 생길 수 있다는 점입니다</a:t>
            </a:r>
            <a:r>
              <a:rPr lang="en-US" altLang="ko-KR" dirty="0"/>
              <a:t>.”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84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“이 슬라이드는 가중 평균</a:t>
            </a:r>
            <a:r>
              <a:rPr lang="en-US" altLang="ko-KR" dirty="0"/>
              <a:t>(W)</a:t>
            </a:r>
            <a:r>
              <a:rPr lang="ko-KR" altLang="en-US" dirty="0"/>
              <a:t>을 적용한 뒤</a:t>
            </a:r>
            <a:r>
              <a:rPr lang="en-US" altLang="ko-KR" dirty="0"/>
              <a:t>, </a:t>
            </a:r>
            <a:r>
              <a:rPr lang="ko-KR" altLang="en-US" b="1" dirty="0"/>
              <a:t>상위 </a:t>
            </a:r>
            <a:r>
              <a:rPr lang="en-US" altLang="ko-KR" b="1" dirty="0"/>
              <a:t>5</a:t>
            </a:r>
            <a:r>
              <a:rPr lang="ko-KR" altLang="en-US" b="1" dirty="0"/>
              <a:t>개 장르</a:t>
            </a:r>
            <a:r>
              <a:rPr lang="ko-KR" altLang="en-US" dirty="0"/>
              <a:t>를 시청자와 평론가로 나눠 비교한 결과입니다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여기서 제가 같이 보여주는 빨간 막대는 **장르별 투표수</a:t>
            </a:r>
            <a:r>
              <a:rPr lang="en-US" altLang="ko-KR" dirty="0"/>
              <a:t>(</a:t>
            </a:r>
            <a:r>
              <a:rPr lang="ko-KR" altLang="en-US" dirty="0"/>
              <a:t>신뢰도</a:t>
            </a:r>
            <a:r>
              <a:rPr lang="en-US" altLang="ko-KR" dirty="0"/>
              <a:t>)**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파란 막대가 **가중 평점</a:t>
            </a:r>
            <a:r>
              <a:rPr lang="en-US" altLang="ko-KR" dirty="0"/>
              <a:t>(W)**</a:t>
            </a:r>
            <a:r>
              <a:rPr lang="ko-KR" altLang="en-US" dirty="0"/>
              <a:t>이에요</a:t>
            </a:r>
            <a:r>
              <a:rPr lang="en-US" altLang="ko-KR" dirty="0"/>
              <a:t>. </a:t>
            </a:r>
            <a:r>
              <a:rPr lang="ko-KR" altLang="en-US" dirty="0"/>
              <a:t>즉 ‘</a:t>
            </a:r>
            <a:r>
              <a:rPr lang="ko-KR" altLang="en-US" dirty="0" err="1"/>
              <a:t>점수’만</a:t>
            </a:r>
            <a:r>
              <a:rPr lang="ko-KR" altLang="en-US" dirty="0"/>
              <a:t> 보지 않고 ‘얼마나 많은 사람들이 </a:t>
            </a:r>
            <a:r>
              <a:rPr lang="ko-KR" altLang="en-US" dirty="0" err="1"/>
              <a:t>평가했는지’를</a:t>
            </a:r>
            <a:r>
              <a:rPr lang="ko-KR" altLang="en-US" dirty="0"/>
              <a:t> 같이 보자는 의도입니다</a:t>
            </a:r>
            <a:r>
              <a:rPr lang="en-US" altLang="ko-KR" dirty="0"/>
              <a:t>.”</a:t>
            </a:r>
          </a:p>
          <a:p>
            <a:r>
              <a:rPr lang="ko-KR" altLang="en-US" b="1" dirty="0"/>
              <a:t>시청자</a:t>
            </a:r>
            <a:r>
              <a:rPr lang="en-US" altLang="ko-KR" b="1" dirty="0"/>
              <a:t>(</a:t>
            </a:r>
            <a:r>
              <a:rPr lang="ko-KR" altLang="en-US" b="1" dirty="0"/>
              <a:t>왼쪽</a:t>
            </a:r>
            <a:r>
              <a:rPr lang="en-US" altLang="ko-KR" b="1" dirty="0"/>
              <a:t>) </a:t>
            </a:r>
            <a:r>
              <a:rPr lang="ko-KR" altLang="en-US" b="1" dirty="0"/>
              <a:t>설명</a:t>
            </a:r>
          </a:p>
          <a:p>
            <a:r>
              <a:rPr lang="ko-KR" altLang="en-US" dirty="0"/>
              <a:t>“시청자 기준 상위 장르는 </a:t>
            </a:r>
            <a:r>
              <a:rPr lang="en-US" altLang="ko-KR" b="1" dirty="0"/>
              <a:t>Sci-Fi, War, Drama, Mystery, Crime</a:t>
            </a:r>
            <a:r>
              <a:rPr lang="ko-KR" altLang="en-US" dirty="0"/>
              <a:t> 순으로 나타났고요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특히 </a:t>
            </a:r>
            <a:r>
              <a:rPr lang="en-US" altLang="ko-KR" b="1" dirty="0"/>
              <a:t>Drama</a:t>
            </a:r>
            <a:r>
              <a:rPr lang="ko-KR" altLang="en-US" b="1" dirty="0"/>
              <a:t>는 투표수가 압도적으로 많습니다</a:t>
            </a:r>
            <a:r>
              <a:rPr lang="en-US" altLang="ko-KR" b="1" dirty="0"/>
              <a:t>.</a:t>
            </a:r>
            <a:r>
              <a:rPr lang="ko-KR" altLang="en-US" dirty="0"/>
              <a:t> 즉 평점이 높을 뿐 아니라 </a:t>
            </a:r>
            <a:r>
              <a:rPr lang="ko-KR" altLang="en-US" b="1" dirty="0"/>
              <a:t>대중 검증이 충분한 장르</a:t>
            </a:r>
            <a:r>
              <a:rPr lang="ko-KR" altLang="en-US" dirty="0"/>
              <a:t>라는 의미라서</a:t>
            </a:r>
            <a:r>
              <a:rPr lang="en-US" altLang="ko-KR" dirty="0"/>
              <a:t>, </a:t>
            </a:r>
            <a:r>
              <a:rPr lang="ko-KR" altLang="en-US" dirty="0"/>
              <a:t>투자</a:t>
            </a:r>
            <a:r>
              <a:rPr lang="en-US" altLang="ko-KR" dirty="0"/>
              <a:t>/</a:t>
            </a:r>
            <a:r>
              <a:rPr lang="ko-KR" altLang="en-US" dirty="0"/>
              <a:t>제작 관점에서는 리스크가 상대적으로 낮은 편이라고 해석할 수 있습니다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반대로 </a:t>
            </a:r>
            <a:r>
              <a:rPr lang="en-US" altLang="ko-KR" dirty="0"/>
              <a:t>War</a:t>
            </a:r>
            <a:r>
              <a:rPr lang="ko-KR" altLang="en-US" dirty="0"/>
              <a:t>처럼 투표수가 상대적으로 적은 장르는</a:t>
            </a:r>
            <a:r>
              <a:rPr lang="en-US" altLang="ko-KR" dirty="0"/>
              <a:t>, </a:t>
            </a:r>
            <a:r>
              <a:rPr lang="ko-KR" altLang="en-US" dirty="0"/>
              <a:t>평균 평점이 높더라도 </a:t>
            </a:r>
            <a:r>
              <a:rPr lang="ko-KR" altLang="en-US" b="1" dirty="0"/>
              <a:t>표본이 작아 변동 가능성</a:t>
            </a:r>
            <a:r>
              <a:rPr lang="ko-KR" altLang="en-US" dirty="0"/>
              <a:t>이 존재하기 때문에 </a:t>
            </a:r>
            <a:r>
              <a:rPr lang="en-US" altLang="ko-KR" dirty="0"/>
              <a:t>W</a:t>
            </a:r>
            <a:r>
              <a:rPr lang="ko-KR" altLang="en-US" dirty="0"/>
              <a:t>로 보정해서 판단했습니다</a:t>
            </a:r>
            <a:r>
              <a:rPr lang="en-US" altLang="ko-KR" dirty="0"/>
              <a:t>.”</a:t>
            </a:r>
          </a:p>
          <a:p>
            <a:r>
              <a:rPr lang="ko-KR" altLang="en-US" b="1" dirty="0"/>
              <a:t>평론가</a:t>
            </a:r>
            <a:r>
              <a:rPr lang="en-US" altLang="ko-KR" b="1" dirty="0"/>
              <a:t>(</a:t>
            </a:r>
            <a:r>
              <a:rPr lang="ko-KR" altLang="en-US" b="1" dirty="0"/>
              <a:t>오른쪽</a:t>
            </a:r>
            <a:r>
              <a:rPr lang="en-US" altLang="ko-KR" b="1" dirty="0"/>
              <a:t>) </a:t>
            </a:r>
            <a:r>
              <a:rPr lang="ko-KR" altLang="en-US" b="1" dirty="0"/>
              <a:t>설명</a:t>
            </a:r>
          </a:p>
          <a:p>
            <a:r>
              <a:rPr lang="ko-KR" altLang="en-US" dirty="0"/>
              <a:t>“평론가 기준 상위 장르는 </a:t>
            </a:r>
            <a:r>
              <a:rPr lang="en-US" altLang="ko-KR" b="1" dirty="0"/>
              <a:t>Romance, Animation, Film-Noir, Horror, Western</a:t>
            </a:r>
            <a:r>
              <a:rPr lang="ko-KR" altLang="en-US" dirty="0"/>
              <a:t>으로 시청자와 구성이 꽤 다르게 나옵니다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특히 </a:t>
            </a:r>
            <a:r>
              <a:rPr lang="en-US" altLang="ko-KR" dirty="0"/>
              <a:t>Film-Noir</a:t>
            </a:r>
            <a:r>
              <a:rPr lang="ko-KR" altLang="en-US" dirty="0"/>
              <a:t>는 점수는 매우 높지만 투표수 규모가 작아서</a:t>
            </a:r>
            <a:r>
              <a:rPr lang="en-US" altLang="ko-KR" dirty="0"/>
              <a:t>, </a:t>
            </a:r>
            <a:r>
              <a:rPr lang="ko-KR" altLang="en-US" b="1" dirty="0"/>
              <a:t>‘소수지만 강한 지지’</a:t>
            </a:r>
            <a:r>
              <a:rPr lang="ko-KR" altLang="en-US" dirty="0"/>
              <a:t> 성격을 가진 장르로 볼 수 있습니다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이 차이가 바로 다음 소주제</a:t>
            </a:r>
            <a:r>
              <a:rPr lang="en-US" altLang="ko-KR" dirty="0"/>
              <a:t>(</a:t>
            </a:r>
            <a:r>
              <a:rPr lang="ko-KR" altLang="en-US" dirty="0"/>
              <a:t>평단 </a:t>
            </a:r>
            <a:r>
              <a:rPr lang="en-US" altLang="ko-KR" dirty="0"/>
              <a:t>vs </a:t>
            </a:r>
            <a:r>
              <a:rPr lang="ko-KR" altLang="en-US" dirty="0"/>
              <a:t>유저 차이</a:t>
            </a:r>
            <a:r>
              <a:rPr lang="en-US" altLang="ko-KR" dirty="0"/>
              <a:t>)</a:t>
            </a:r>
            <a:r>
              <a:rPr lang="ko-KR" altLang="en-US" dirty="0"/>
              <a:t>로 연결됩니다</a:t>
            </a:r>
            <a:r>
              <a:rPr lang="en-US" altLang="ko-KR" dirty="0"/>
              <a:t>. </a:t>
            </a:r>
            <a:r>
              <a:rPr lang="ko-KR" altLang="en-US" dirty="0"/>
              <a:t>같은 작품</a:t>
            </a:r>
            <a:r>
              <a:rPr lang="en-US" altLang="ko-KR" dirty="0"/>
              <a:t>/</a:t>
            </a:r>
            <a:r>
              <a:rPr lang="ko-KR" altLang="en-US" dirty="0"/>
              <a:t>장르라도 ‘누가 </a:t>
            </a:r>
            <a:r>
              <a:rPr lang="ko-KR" altLang="en-US" dirty="0" err="1"/>
              <a:t>좋아하는지’에</a:t>
            </a:r>
            <a:r>
              <a:rPr lang="ko-KR" altLang="en-US" dirty="0"/>
              <a:t> 따라 전략이 달라져야 합니다</a:t>
            </a:r>
            <a:r>
              <a:rPr lang="en-US" altLang="ko-KR" dirty="0"/>
              <a:t>.”</a:t>
            </a:r>
          </a:p>
          <a:p>
            <a:r>
              <a:rPr lang="ko-KR" altLang="en-US" b="1" dirty="0"/>
              <a:t>마무리</a:t>
            </a:r>
            <a:r>
              <a:rPr lang="en-US" altLang="ko-KR" b="1" dirty="0"/>
              <a:t>(</a:t>
            </a:r>
            <a:r>
              <a:rPr lang="ko-KR" altLang="en-US" b="1" dirty="0"/>
              <a:t>한 줄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“정리하면</a:t>
            </a:r>
            <a:r>
              <a:rPr lang="en-US" altLang="ko-KR" dirty="0"/>
              <a:t>, W</a:t>
            </a:r>
            <a:r>
              <a:rPr lang="ko-KR" altLang="en-US" dirty="0"/>
              <a:t>는 **평점 </a:t>
            </a:r>
            <a:r>
              <a:rPr lang="en-US" altLang="ko-KR" dirty="0"/>
              <a:t>+ </a:t>
            </a:r>
            <a:r>
              <a:rPr lang="ko-KR" altLang="en-US" dirty="0"/>
              <a:t>신뢰도</a:t>
            </a:r>
            <a:r>
              <a:rPr lang="en-US" altLang="ko-KR" dirty="0"/>
              <a:t>(</a:t>
            </a:r>
            <a:r>
              <a:rPr lang="ko-KR" altLang="en-US" dirty="0"/>
              <a:t>투표수</a:t>
            </a:r>
            <a:r>
              <a:rPr lang="en-US" altLang="ko-KR" dirty="0"/>
              <a:t>)**</a:t>
            </a:r>
            <a:r>
              <a:rPr lang="ko-KR" altLang="en-US" dirty="0"/>
              <a:t>를 함께 반영해서 장르를 재평가한 지표이고</a:t>
            </a:r>
            <a:r>
              <a:rPr lang="en-US" altLang="ko-KR" dirty="0"/>
              <a:t>, </a:t>
            </a:r>
            <a:r>
              <a:rPr lang="ko-KR" altLang="en-US" dirty="0"/>
              <a:t>이후 전략 제안은 이 </a:t>
            </a:r>
            <a:r>
              <a:rPr lang="en-US" altLang="ko-KR" dirty="0"/>
              <a:t>W </a:t>
            </a:r>
            <a:r>
              <a:rPr lang="ko-KR" altLang="en-US" dirty="0"/>
              <a:t>결과를 기반으로 진행했습니다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35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</a:t>
            </a:r>
            <a:r>
              <a:rPr lang="en-US" altLang="ko-KR" dirty="0"/>
              <a:t>x</a:t>
            </a:r>
            <a:r>
              <a:rPr lang="ko-KR" altLang="en-US" dirty="0"/>
              <a:t>축은 평단과 유저의 평점 격차</a:t>
            </a:r>
            <a:r>
              <a:rPr lang="en-US" altLang="ko-KR" dirty="0"/>
              <a:t>(diff)</a:t>
            </a:r>
            <a:r>
              <a:rPr lang="ko-KR" altLang="en-US" dirty="0"/>
              <a:t>이고</a:t>
            </a:r>
            <a:r>
              <a:rPr lang="en-US" altLang="ko-KR" dirty="0"/>
              <a:t>, y</a:t>
            </a:r>
            <a:r>
              <a:rPr lang="ko-KR" altLang="en-US" dirty="0"/>
              <a:t>축은 장르별 총 투표수로 화제성</a:t>
            </a:r>
            <a:r>
              <a:rPr lang="en-US" altLang="ko-KR" dirty="0"/>
              <a:t>/</a:t>
            </a:r>
            <a:r>
              <a:rPr lang="ko-KR" altLang="en-US" dirty="0"/>
              <a:t>시장 규모를 의미합니다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오른쪽으로 갈수록 두 집단의 평가가 갈리는 장르라서 </a:t>
            </a:r>
            <a:r>
              <a:rPr lang="ko-KR" altLang="en-US" dirty="0" err="1"/>
              <a:t>타겟별</a:t>
            </a:r>
            <a:r>
              <a:rPr lang="ko-KR" altLang="en-US" dirty="0"/>
              <a:t> 메시지를 분리해야 하고</a:t>
            </a:r>
            <a:r>
              <a:rPr lang="en-US" altLang="ko-KR" dirty="0"/>
              <a:t>, </a:t>
            </a:r>
            <a:r>
              <a:rPr lang="ko-KR" altLang="en-US" dirty="0"/>
              <a:t>위로 갈수록 시장 영향력이 큰 장르라 우선순위가 높습니다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예를 들어 </a:t>
            </a:r>
            <a:r>
              <a:rPr lang="en-US" altLang="ko-KR" dirty="0"/>
              <a:t>Action</a:t>
            </a:r>
            <a:r>
              <a:rPr lang="ko-KR" altLang="en-US" dirty="0"/>
              <a:t>은 격차가 크면서 투표수도 커서 ‘논쟁은 있지만 관심이 집중되는’ 장르이고</a:t>
            </a:r>
            <a:r>
              <a:rPr lang="en-US" altLang="ko-KR" dirty="0"/>
              <a:t>, Romance/Animation</a:t>
            </a:r>
            <a:r>
              <a:rPr lang="ko-KR" altLang="en-US" dirty="0"/>
              <a:t>은 격차가 작아 합의형 포지셔닝이 가능합니다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6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08E04-B7A9-C73D-4F55-A351AB1C5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C8E7B4-94BA-3BD6-0E9E-8704C3FF5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9F42CA-6B11-59A1-93B1-88DCD6B30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슬라이드는 시청자 </a:t>
            </a:r>
            <a:r>
              <a:rPr lang="en-US" altLang="ko-KR" dirty="0"/>
              <a:t>Top2 </a:t>
            </a:r>
            <a:r>
              <a:rPr lang="ko-KR" altLang="en-US" dirty="0"/>
              <a:t>장르의 키워드와 대표작을 요약한 것입니다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공상과학은 </a:t>
            </a:r>
            <a:r>
              <a:rPr lang="en-US" altLang="ko-KR" dirty="0"/>
              <a:t>future/technology/space</a:t>
            </a:r>
            <a:r>
              <a:rPr lang="ko-KR" altLang="en-US" dirty="0"/>
              <a:t>처럼 세계관 확장 키워드가 반복되고</a:t>
            </a:r>
            <a:r>
              <a:rPr lang="en-US" altLang="ko-KR" dirty="0"/>
              <a:t>, </a:t>
            </a:r>
            <a:r>
              <a:rPr lang="ko-KR" altLang="en-US" dirty="0"/>
              <a:t>전쟁 장르는 </a:t>
            </a:r>
            <a:r>
              <a:rPr lang="en-US" altLang="ko-KR" dirty="0"/>
              <a:t>war/soldiers </a:t>
            </a:r>
            <a:r>
              <a:rPr lang="ko-KR" altLang="en-US" dirty="0"/>
              <a:t>같은 갈등 키워드가 두드러집니다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대표작도 이런 특성을 가진 대작들이 상위에 모여 있어서</a:t>
            </a:r>
            <a:r>
              <a:rPr lang="en-US" altLang="ko-KR" dirty="0"/>
              <a:t>, </a:t>
            </a:r>
            <a:r>
              <a:rPr lang="ko-KR" altLang="en-US" dirty="0"/>
              <a:t>시청자 타겟에서는 ‘세계관</a:t>
            </a:r>
            <a:r>
              <a:rPr lang="en-US" altLang="ko-KR" dirty="0"/>
              <a:t>·</a:t>
            </a:r>
            <a:r>
              <a:rPr lang="ko-KR" altLang="en-US" dirty="0"/>
              <a:t>갈등</a:t>
            </a:r>
            <a:r>
              <a:rPr lang="en-US" altLang="ko-KR" dirty="0"/>
              <a:t>·</a:t>
            </a:r>
            <a:r>
              <a:rPr lang="ko-KR" altLang="en-US" dirty="0" err="1"/>
              <a:t>몰입’이</a:t>
            </a:r>
            <a:r>
              <a:rPr lang="ko-KR" altLang="en-US" dirty="0"/>
              <a:t> 강하게 드러나는 기획</a:t>
            </a:r>
            <a:r>
              <a:rPr lang="en-US" altLang="ko-KR" dirty="0"/>
              <a:t>/</a:t>
            </a:r>
            <a:r>
              <a:rPr lang="ko-KR" altLang="en-US" dirty="0"/>
              <a:t>마케팅이 유리하다고 해석했습니다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0C2CB-6E13-288E-2322-6D6B3C2B8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9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1FC3-EC9C-C9F6-F1D1-2BBA5AA1F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676FD4-9187-7232-5659-FAFA8859D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286B4-3C4B-2248-7957-0B137DBF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“이 슬라이드는 평론가 기준 </a:t>
            </a:r>
            <a:r>
              <a:rPr lang="en-US" altLang="ko-KR" dirty="0"/>
              <a:t>Top2 </a:t>
            </a:r>
            <a:r>
              <a:rPr lang="ko-KR" altLang="en-US" dirty="0"/>
              <a:t>장르의 키워드와 대표작을 요약한 것입니다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“Romance</a:t>
            </a:r>
            <a:r>
              <a:rPr lang="ko-KR" altLang="en-US" dirty="0"/>
              <a:t>는 관계</a:t>
            </a:r>
            <a:r>
              <a:rPr lang="en-US" altLang="ko-KR" dirty="0"/>
              <a:t>·</a:t>
            </a:r>
            <a:r>
              <a:rPr lang="ko-KR" altLang="en-US" dirty="0"/>
              <a:t>선택</a:t>
            </a:r>
            <a:r>
              <a:rPr lang="en-US" altLang="ko-KR" dirty="0"/>
              <a:t>·</a:t>
            </a:r>
            <a:r>
              <a:rPr lang="ko-KR" altLang="en-US" dirty="0"/>
              <a:t>감정선 같은 키워드가 반복되고</a:t>
            </a:r>
            <a:r>
              <a:rPr lang="en-US" altLang="ko-KR" dirty="0"/>
              <a:t>, Animation</a:t>
            </a:r>
            <a:r>
              <a:rPr lang="ko-KR" altLang="en-US" dirty="0"/>
              <a:t>은 성장</a:t>
            </a:r>
            <a:r>
              <a:rPr lang="en-US" altLang="ko-KR" dirty="0"/>
              <a:t>·</a:t>
            </a:r>
            <a:r>
              <a:rPr lang="ko-KR" altLang="en-US" dirty="0"/>
              <a:t>가족</a:t>
            </a:r>
            <a:r>
              <a:rPr lang="en-US" altLang="ko-KR" dirty="0"/>
              <a:t>·</a:t>
            </a:r>
            <a:r>
              <a:rPr lang="ko-KR" altLang="en-US" dirty="0"/>
              <a:t>삶 같은 보편적 주제가 많이 등장합니다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같은 ‘상위 </a:t>
            </a:r>
            <a:r>
              <a:rPr lang="ko-KR" altLang="en-US" dirty="0" err="1"/>
              <a:t>장르’라도</a:t>
            </a:r>
            <a:r>
              <a:rPr lang="ko-KR" altLang="en-US" dirty="0"/>
              <a:t> 유저는 몰입</a:t>
            </a:r>
            <a:r>
              <a:rPr lang="en-US" altLang="ko-KR" dirty="0"/>
              <a:t>/</a:t>
            </a:r>
            <a:r>
              <a:rPr lang="ko-KR" altLang="en-US" dirty="0"/>
              <a:t>스케일</a:t>
            </a:r>
            <a:r>
              <a:rPr lang="en-US" altLang="ko-KR" dirty="0"/>
              <a:t>, </a:t>
            </a:r>
            <a:r>
              <a:rPr lang="ko-KR" altLang="en-US" dirty="0"/>
              <a:t>평론가는 완성도</a:t>
            </a:r>
            <a:r>
              <a:rPr lang="en-US" altLang="ko-KR" dirty="0"/>
              <a:t>/</a:t>
            </a:r>
            <a:r>
              <a:rPr lang="ko-KR" altLang="en-US" dirty="0"/>
              <a:t>주제에 반응한다는 차이가 여기서 드러납니다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125D4-BF14-50E8-6670-5000F793A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8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9BC74-DF24-635F-9937-3A19B15F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439B18-3828-A05D-9F2E-04128B6C9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F47D2F-3107-08A8-CD83-8C76DD180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“이 슬라이드는 평론가 기준 </a:t>
            </a:r>
            <a:r>
              <a:rPr lang="en-US" altLang="ko-KR" dirty="0"/>
              <a:t>Top2 </a:t>
            </a:r>
            <a:r>
              <a:rPr lang="ko-KR" altLang="en-US" dirty="0"/>
              <a:t>장르의 키워드와 대표작을 요약한 것입니다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“Romance</a:t>
            </a:r>
            <a:r>
              <a:rPr lang="ko-KR" altLang="en-US" dirty="0"/>
              <a:t>는 관계</a:t>
            </a:r>
            <a:r>
              <a:rPr lang="en-US" altLang="ko-KR" dirty="0"/>
              <a:t>·</a:t>
            </a:r>
            <a:r>
              <a:rPr lang="ko-KR" altLang="en-US" dirty="0"/>
              <a:t>선택</a:t>
            </a:r>
            <a:r>
              <a:rPr lang="en-US" altLang="ko-KR" dirty="0"/>
              <a:t>·</a:t>
            </a:r>
            <a:r>
              <a:rPr lang="ko-KR" altLang="en-US" dirty="0"/>
              <a:t>감정선 같은 키워드가 반복되고</a:t>
            </a:r>
            <a:r>
              <a:rPr lang="en-US" altLang="ko-KR" dirty="0"/>
              <a:t>, Animation</a:t>
            </a:r>
            <a:r>
              <a:rPr lang="ko-KR" altLang="en-US" dirty="0"/>
              <a:t>은 성장</a:t>
            </a:r>
            <a:r>
              <a:rPr lang="en-US" altLang="ko-KR" dirty="0"/>
              <a:t>·</a:t>
            </a:r>
            <a:r>
              <a:rPr lang="ko-KR" altLang="en-US" dirty="0"/>
              <a:t>가족</a:t>
            </a:r>
            <a:r>
              <a:rPr lang="en-US" altLang="ko-KR" dirty="0"/>
              <a:t>·</a:t>
            </a:r>
            <a:r>
              <a:rPr lang="ko-KR" altLang="en-US" dirty="0"/>
              <a:t>삶 같은 보편적 주제가 많이 등장합니다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같은 ‘상위 </a:t>
            </a:r>
            <a:r>
              <a:rPr lang="ko-KR" altLang="en-US" dirty="0" err="1"/>
              <a:t>장르’라도</a:t>
            </a:r>
            <a:r>
              <a:rPr lang="ko-KR" altLang="en-US" dirty="0"/>
              <a:t> 유저는 몰입</a:t>
            </a:r>
            <a:r>
              <a:rPr lang="en-US" altLang="ko-KR" dirty="0"/>
              <a:t>/</a:t>
            </a:r>
            <a:r>
              <a:rPr lang="ko-KR" altLang="en-US" dirty="0"/>
              <a:t>스케일</a:t>
            </a:r>
            <a:r>
              <a:rPr lang="en-US" altLang="ko-KR" dirty="0"/>
              <a:t>, </a:t>
            </a:r>
            <a:r>
              <a:rPr lang="ko-KR" altLang="en-US" dirty="0"/>
              <a:t>평론가는 완성도</a:t>
            </a:r>
            <a:r>
              <a:rPr lang="en-US" altLang="ko-KR" dirty="0"/>
              <a:t>/</a:t>
            </a:r>
            <a:r>
              <a:rPr lang="ko-KR" altLang="en-US" dirty="0"/>
              <a:t>주제에 반응한다는 차이가 여기서 드러납니다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9E6C2-67DD-E1A1-D129-BE5B8A87D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03A3D-D6F6-41ED-9E8C-EF715B4A701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5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54745">
            <a:off x="9898497" y="-4079834"/>
            <a:ext cx="13062409" cy="12371189"/>
          </a:xfrm>
          <a:custGeom>
            <a:avLst/>
            <a:gdLst/>
            <a:ahLst/>
            <a:cxnLst/>
            <a:rect l="l" t="t" r="r" b="b"/>
            <a:pathLst>
              <a:path w="13062409" h="12371189">
                <a:moveTo>
                  <a:pt x="0" y="0"/>
                </a:moveTo>
                <a:lnTo>
                  <a:pt x="13062408" y="0"/>
                </a:lnTo>
                <a:lnTo>
                  <a:pt x="13062408" y="12371190"/>
                </a:lnTo>
                <a:lnTo>
                  <a:pt x="0" y="1237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54172" y="2067661"/>
            <a:ext cx="12198245" cy="271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4"/>
              </a:lnSpc>
            </a:pPr>
            <a:r>
              <a:rPr lang="ko-KR" altLang="en-US" sz="8731" dirty="0">
                <a:solidFill>
                  <a:srgbClr val="BB1616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데이터로 제시하는</a:t>
            </a:r>
            <a:endParaRPr lang="en-US" altLang="ko-KR" sz="8731" dirty="0">
              <a:solidFill>
                <a:srgbClr val="BB1616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10914"/>
              </a:lnSpc>
            </a:pPr>
            <a:r>
              <a:rPr lang="ko-KR" altLang="en-US" sz="8731" dirty="0">
                <a:solidFill>
                  <a:srgbClr val="BB1616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미래 영화 </a:t>
            </a:r>
            <a:r>
              <a:rPr lang="ko-KR" altLang="en-US" sz="8731" dirty="0" err="1">
                <a:solidFill>
                  <a:srgbClr val="BB1616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뱡향</a:t>
            </a:r>
            <a:endParaRPr lang="en-US" sz="8731" dirty="0">
              <a:solidFill>
                <a:srgbClr val="BB1616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52417" y="9220200"/>
            <a:ext cx="4781411" cy="44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4"/>
              </a:lnSpc>
            </a:pPr>
            <a:r>
              <a:rPr lang="ko-KR" altLang="en-US" sz="5400" dirty="0">
                <a:solidFill>
                  <a:srgbClr val="BB1616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이나라</a:t>
            </a:r>
            <a:r>
              <a:rPr lang="en-US" altLang="ko-KR" sz="5400" dirty="0">
                <a:solidFill>
                  <a:srgbClr val="BB1616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5400" dirty="0">
                <a:solidFill>
                  <a:srgbClr val="BB1616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최승호</a:t>
            </a:r>
            <a:endParaRPr lang="en-US" sz="5400" dirty="0">
              <a:solidFill>
                <a:srgbClr val="BB1616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F5615-3FF4-0F4A-E69B-46E716F2B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23132B9-3389-ABE5-74F9-66981A549CA7}"/>
              </a:ext>
            </a:extLst>
          </p:cNvPr>
          <p:cNvSpPr txBox="1"/>
          <p:nvPr/>
        </p:nvSpPr>
        <p:spPr>
          <a:xfrm>
            <a:off x="3989154" y="331717"/>
            <a:ext cx="14146446" cy="3359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28"/>
              </a:lnSpc>
            </a:pPr>
            <a:r>
              <a:rPr lang="ko-KR" altLang="en-US" sz="54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가중 평균 </a:t>
            </a:r>
            <a:r>
              <a:rPr lang="en-US" altLang="ko-KR" sz="54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w</a:t>
            </a:r>
            <a:r>
              <a:rPr lang="ko-KR" altLang="en-US" sz="54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로 투표수 편향 보정</a:t>
            </a:r>
          </a:p>
          <a:p>
            <a:pPr algn="l">
              <a:lnSpc>
                <a:spcPts val="13128"/>
              </a:lnSpc>
            </a:pPr>
            <a:endParaRPr lang="en-US" sz="10099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80692E-F51C-C764-F855-6632DB5900AC}"/>
                  </a:ext>
                </a:extLst>
              </p:cNvPr>
              <p:cNvSpPr txBox="1"/>
              <p:nvPr/>
            </p:nvSpPr>
            <p:spPr>
              <a:xfrm>
                <a:off x="9144000" y="3314700"/>
                <a:ext cx="8610600" cy="6353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C00000"/>
                    </a:solidFill>
                  </a:rPr>
                  <a:t>단순 평균 평점은 장르별 투표수</a:t>
                </a:r>
                <a:r>
                  <a:rPr lang="en-US" altLang="ko-KR" sz="2800" dirty="0">
                    <a:solidFill>
                      <a:srgbClr val="C00000"/>
                    </a:solidFill>
                  </a:rPr>
                  <a:t>(</a:t>
                </a:r>
                <a:r>
                  <a:rPr lang="ko-KR" altLang="en-US" sz="2800" dirty="0">
                    <a:solidFill>
                      <a:srgbClr val="C00000"/>
                    </a:solidFill>
                  </a:rPr>
                  <a:t>표본 차이</a:t>
                </a:r>
                <a:r>
                  <a:rPr lang="en-US" altLang="ko-KR" sz="2800" dirty="0">
                    <a:solidFill>
                      <a:srgbClr val="C00000"/>
                    </a:solidFill>
                  </a:rPr>
                  <a:t>) </a:t>
                </a:r>
                <a:r>
                  <a:rPr lang="ko-KR" altLang="en-US" sz="2800" dirty="0" err="1">
                    <a:solidFill>
                      <a:srgbClr val="C00000"/>
                    </a:solidFill>
                  </a:rPr>
                  <a:t>반여이</a:t>
                </a:r>
                <a:r>
                  <a:rPr lang="ko-KR" altLang="en-US" sz="2800" dirty="0">
                    <a:solidFill>
                      <a:srgbClr val="C00000"/>
                    </a:solidFill>
                  </a:rPr>
                  <a:t> 되지 않아서 신뢰도가 떨어짐</a:t>
                </a:r>
                <a:endParaRPr lang="en-US" altLang="ko-KR" sz="2800" dirty="0">
                  <a:solidFill>
                    <a:srgbClr val="C00000"/>
                  </a:solidFill>
                </a:endParaRPr>
              </a:p>
              <a:p>
                <a:r>
                  <a:rPr lang="ko-KR" altLang="en-US" sz="2800" dirty="0">
                    <a:solidFill>
                      <a:schemeClr val="accent2"/>
                    </a:solidFill>
                  </a:rPr>
                  <a:t>→  투표수 기반 신뢰도를 반영한 보정 지표</a:t>
                </a:r>
                <a:r>
                  <a:rPr lang="en-US" altLang="ko-KR" sz="2800" dirty="0">
                    <a:solidFill>
                      <a:schemeClr val="accent2"/>
                    </a:solidFill>
                  </a:rPr>
                  <a:t>(W)</a:t>
                </a:r>
                <a:r>
                  <a:rPr lang="ko-KR" altLang="en-US" sz="2800" dirty="0">
                    <a:solidFill>
                      <a:schemeClr val="accent2"/>
                    </a:solidFill>
                  </a:rPr>
                  <a:t>로 재평가</a:t>
                </a:r>
                <a:endParaRPr lang="en-US" altLang="ko-KR" sz="2800" dirty="0">
                  <a:solidFill>
                    <a:schemeClr val="accent2"/>
                  </a:solidFill>
                </a:endParaRPr>
              </a:p>
              <a:p>
                <a:endParaRPr lang="en-US" altLang="ko-KR" sz="2800" dirty="0">
                  <a:solidFill>
                    <a:schemeClr val="accent2"/>
                  </a:solidFill>
                </a:endParaRPr>
              </a:p>
              <a:p>
                <a:pPr marL="457200" indent="-457200">
                  <a:buFontTx/>
                  <a:buChar char="-"/>
                </a:pPr>
                <a:endParaRPr lang="en-US" altLang="ko-KR" sz="2800" dirty="0">
                  <a:solidFill>
                    <a:schemeClr val="accent2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800" i="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2800" i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ko-KR" sz="28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sz="2800" i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8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2800" i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ko-KR" sz="28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sz="28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sz="2800" i="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8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altLang="ko-KR" sz="2800" dirty="0">
                  <a:solidFill>
                    <a:schemeClr val="accent2"/>
                  </a:solidFill>
                </a:endParaRPr>
              </a:p>
              <a:p>
                <a:pPr marL="457200" indent="-457200">
                  <a:buFontTx/>
                  <a:buChar char="-"/>
                </a:pPr>
                <a:endParaRPr lang="en-US" altLang="ko-KR" sz="2800" dirty="0">
                  <a:solidFill>
                    <a:schemeClr val="accent2"/>
                  </a:solidFill>
                </a:endParaRPr>
              </a:p>
              <a:p>
                <a:r>
                  <a:rPr lang="en-US" altLang="ko-KR" sz="2000" b="1" dirty="0">
                    <a:solidFill>
                      <a:schemeClr val="accent2"/>
                    </a:solidFill>
                  </a:rPr>
                  <a:t>R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: </a:t>
                </a:r>
                <a:r>
                  <a:rPr lang="ko-KR" altLang="en-US" sz="2000" dirty="0">
                    <a:solidFill>
                      <a:schemeClr val="accent2"/>
                    </a:solidFill>
                  </a:rPr>
                  <a:t>해당 장르의 평균 평점 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(</a:t>
                </a:r>
                <a:r>
                  <a:rPr lang="en-US" altLang="ko-KR" sz="1400" dirty="0" err="1">
                    <a:solidFill>
                      <a:schemeClr val="accent2"/>
                    </a:solidFill>
                  </a:rPr>
                  <a:t>Mean_rate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)</a:t>
                </a:r>
                <a:r>
                  <a:rPr lang="en-US" altLang="ko-KR" sz="2000" dirty="0"/>
                  <a:t> </a:t>
                </a:r>
                <a:r>
                  <a:rPr lang="en-US" altLang="ko-KR" sz="2000" b="1" dirty="0">
                    <a:solidFill>
                      <a:schemeClr val="accent2"/>
                    </a:solidFill>
                  </a:rPr>
                  <a:t>v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: </a:t>
                </a:r>
                <a:r>
                  <a:rPr lang="ko-KR" altLang="en-US" sz="2000" dirty="0">
                    <a:solidFill>
                      <a:schemeClr val="accent2"/>
                    </a:solidFill>
                  </a:rPr>
                  <a:t>해당 장르의 총 득표수 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(</a:t>
                </a:r>
                <a:r>
                  <a:rPr lang="en-US" altLang="ko-KR" sz="1400" dirty="0" err="1">
                    <a:solidFill>
                      <a:schemeClr val="accent2"/>
                    </a:solidFill>
                  </a:rPr>
                  <a:t>Total_votes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)</a:t>
                </a:r>
              </a:p>
              <a:p>
                <a:r>
                  <a:rPr lang="en-US" altLang="ko-KR" sz="2000" b="1" dirty="0">
                    <a:solidFill>
                      <a:schemeClr val="accent2"/>
                    </a:solidFill>
                  </a:rPr>
                  <a:t>C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: </a:t>
                </a:r>
                <a:r>
                  <a:rPr lang="ko-KR" altLang="en-US" sz="2000" dirty="0">
                    <a:solidFill>
                      <a:schemeClr val="accent2"/>
                    </a:solidFill>
                  </a:rPr>
                  <a:t>전체 영화의 평균 평점 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(</a:t>
                </a:r>
                <a:r>
                  <a:rPr lang="en-US" altLang="ko-KR" sz="1400" dirty="0" err="1">
                    <a:solidFill>
                      <a:schemeClr val="accent2"/>
                    </a:solidFill>
                  </a:rPr>
                  <a:t>IMDB_Rating.mean</a:t>
                </a:r>
                <a:r>
                  <a:rPr lang="en-US" altLang="ko-KR" sz="1400" dirty="0">
                    <a:solidFill>
                      <a:schemeClr val="accent2"/>
                    </a:solidFill>
                  </a:rPr>
                  <a:t>()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)</a:t>
                </a:r>
              </a:p>
              <a:p>
                <a:r>
                  <a:rPr lang="en-US" altLang="ko-KR" sz="2000" b="1" dirty="0">
                    <a:solidFill>
                      <a:schemeClr val="accent2"/>
                    </a:solidFill>
                  </a:rPr>
                  <a:t>m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: </a:t>
                </a:r>
                <a:r>
                  <a:rPr lang="ko-KR" altLang="en-US" sz="2000" dirty="0">
                    <a:solidFill>
                      <a:schemeClr val="accent2"/>
                    </a:solidFill>
                  </a:rPr>
                  <a:t>최소 필요 득표수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(</a:t>
                </a:r>
                <a:r>
                  <a:rPr lang="ko-KR" altLang="en-US" sz="2000" dirty="0" err="1">
                    <a:solidFill>
                      <a:schemeClr val="accent2"/>
                    </a:solidFill>
                  </a:rPr>
                  <a:t>임계값</a:t>
                </a:r>
                <a:r>
                  <a:rPr lang="en-US" altLang="ko-KR" sz="2000" dirty="0">
                    <a:solidFill>
                      <a:schemeClr val="accent2"/>
                    </a:solidFill>
                  </a:rPr>
                  <a:t>) = votes</a:t>
                </a:r>
                <a:r>
                  <a:rPr lang="ko-KR" altLang="en-US" sz="2000" dirty="0">
                    <a:solidFill>
                      <a:schemeClr val="accent2"/>
                    </a:solidFill>
                  </a:rPr>
                  <a:t>의 </a:t>
                </a:r>
                <a:r>
                  <a:rPr lang="en-US" altLang="ko-KR" sz="2000" b="1" dirty="0">
                    <a:solidFill>
                      <a:schemeClr val="accent2"/>
                    </a:solidFill>
                  </a:rPr>
                  <a:t>q-</a:t>
                </a:r>
                <a:r>
                  <a:rPr lang="ko-KR" altLang="en-US" sz="2000" b="1" dirty="0" err="1">
                    <a:solidFill>
                      <a:schemeClr val="accent2"/>
                    </a:solidFill>
                  </a:rPr>
                  <a:t>분위수</a:t>
                </a:r>
                <a:endParaRPr lang="en-US" altLang="ko-KR" sz="2000" b="1" dirty="0">
                  <a:solidFill>
                    <a:schemeClr val="accent2"/>
                  </a:solidFill>
                </a:endParaRPr>
              </a:p>
              <a:p>
                <a:endParaRPr lang="en-US" altLang="ko-KR" sz="2800" b="1" dirty="0">
                  <a:solidFill>
                    <a:schemeClr val="accent2"/>
                  </a:solidFill>
                </a:endParaRPr>
              </a:p>
              <a:p>
                <a:r>
                  <a:rPr lang="en-US" altLang="ko-KR" sz="2800" dirty="0">
                    <a:solidFill>
                      <a:schemeClr val="accent2"/>
                    </a:solidFill>
                  </a:rPr>
                  <a:t>- </a:t>
                </a:r>
                <a:r>
                  <a:rPr lang="ko-KR" altLang="en-US" sz="2800" dirty="0">
                    <a:solidFill>
                      <a:schemeClr val="accent2"/>
                    </a:solidFill>
                  </a:rPr>
                  <a:t>평점</a:t>
                </a:r>
                <a:r>
                  <a:rPr lang="en-US" altLang="ko-KR" sz="2800" dirty="0">
                    <a:solidFill>
                      <a:schemeClr val="accent2"/>
                    </a:solidFill>
                  </a:rPr>
                  <a:t>(R)</a:t>
                </a:r>
                <a:r>
                  <a:rPr lang="ko-KR" altLang="en-US" sz="2800" dirty="0">
                    <a:solidFill>
                      <a:schemeClr val="accent2"/>
                    </a:solidFill>
                  </a:rPr>
                  <a:t>에 투표수</a:t>
                </a:r>
                <a:r>
                  <a:rPr lang="en-US" altLang="ko-KR" sz="2800" dirty="0">
                    <a:solidFill>
                      <a:schemeClr val="accent2"/>
                    </a:solidFill>
                  </a:rPr>
                  <a:t>(v) </a:t>
                </a:r>
                <a:r>
                  <a:rPr lang="ko-KR" altLang="en-US" sz="2800" dirty="0">
                    <a:solidFill>
                      <a:schemeClr val="accent2"/>
                    </a:solidFill>
                  </a:rPr>
                  <a:t>기반 신뢰도를 반영해</a:t>
                </a:r>
                <a:r>
                  <a:rPr lang="en-US" altLang="ko-KR" sz="2800" dirty="0">
                    <a:solidFill>
                      <a:schemeClr val="accent2"/>
                    </a:solidFill>
                  </a:rPr>
                  <a:t>, </a:t>
                </a:r>
                <a:r>
                  <a:rPr lang="ko-KR" altLang="en-US" sz="2800" dirty="0" err="1">
                    <a:solidFill>
                      <a:schemeClr val="accent2"/>
                    </a:solidFill>
                  </a:rPr>
                  <a:t>소표본</a:t>
                </a:r>
                <a:r>
                  <a:rPr lang="ko-KR" altLang="en-US" sz="2800" dirty="0">
                    <a:solidFill>
                      <a:schemeClr val="accent2"/>
                    </a:solidFill>
                  </a:rPr>
                  <a:t> 장르의 과대평가를 완화</a:t>
                </a:r>
              </a:p>
              <a:p>
                <a:endParaRPr lang="pl-PL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80692E-F51C-C764-F855-6632DB59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3314700"/>
                <a:ext cx="8610600" cy="6353278"/>
              </a:xfrm>
              <a:prstGeom prst="rect">
                <a:avLst/>
              </a:prstGeom>
              <a:blipFill>
                <a:blip r:embed="rId2"/>
                <a:stretch>
                  <a:fillRect l="-1415" t="-12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텍스트, 도표, 스크린샷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CF3B92-F1B2-178F-6CA0-DCA4A6560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51636"/>
            <a:ext cx="8169348" cy="69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3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5122" y="2881540"/>
            <a:ext cx="8623827" cy="7062560"/>
            <a:chOff x="0" y="0"/>
            <a:chExt cx="2165260" cy="15833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5260" cy="1583330"/>
            </a:xfrm>
            <a:custGeom>
              <a:avLst/>
              <a:gdLst/>
              <a:ahLst/>
              <a:cxnLst/>
              <a:rect l="l" t="t" r="r" b="b"/>
              <a:pathLst>
                <a:path w="2165260" h="1583330">
                  <a:moveTo>
                    <a:pt x="0" y="0"/>
                  </a:moveTo>
                  <a:lnTo>
                    <a:pt x="2165260" y="0"/>
                  </a:lnTo>
                  <a:lnTo>
                    <a:pt x="2165260" y="1583330"/>
                  </a:lnTo>
                  <a:lnTo>
                    <a:pt x="0" y="158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80A0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65260" cy="161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48000" y="2252201"/>
            <a:ext cx="3231254" cy="4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sz="2600" dirty="0">
                <a:solidFill>
                  <a:srgbClr val="BB1616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시청자</a:t>
            </a:r>
            <a:endParaRPr lang="en-US" sz="2600" dirty="0">
              <a:solidFill>
                <a:srgbClr val="BB1616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345303" y="2881540"/>
            <a:ext cx="8221221" cy="7062560"/>
            <a:chOff x="0" y="0"/>
            <a:chExt cx="2165260" cy="1583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5260" cy="1583330"/>
            </a:xfrm>
            <a:custGeom>
              <a:avLst/>
              <a:gdLst/>
              <a:ahLst/>
              <a:cxnLst/>
              <a:rect l="l" t="t" r="r" b="b"/>
              <a:pathLst>
                <a:path w="2165260" h="1583330">
                  <a:moveTo>
                    <a:pt x="0" y="0"/>
                  </a:moveTo>
                  <a:lnTo>
                    <a:pt x="2165260" y="0"/>
                  </a:lnTo>
                  <a:lnTo>
                    <a:pt x="2165260" y="1583330"/>
                  </a:lnTo>
                  <a:lnTo>
                    <a:pt x="0" y="158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80A0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65260" cy="161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93506" y="2073448"/>
            <a:ext cx="3231254" cy="4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ko-KR" altLang="en-US" sz="2600" dirty="0">
                <a:solidFill>
                  <a:srgbClr val="BB1616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평론가</a:t>
            </a:r>
            <a:endParaRPr lang="en-US" sz="2600" dirty="0">
              <a:solidFill>
                <a:srgbClr val="BB1616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F6F3DCA3-8540-2944-9250-DE13C195C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171771"/>
              </p:ext>
            </p:extLst>
          </p:nvPr>
        </p:nvGraphicFramePr>
        <p:xfrm>
          <a:off x="331452" y="2852089"/>
          <a:ext cx="8597498" cy="695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1E48ACEA-D235-B1B7-B2F2-5487C8BC1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325420"/>
              </p:ext>
            </p:extLst>
          </p:nvPr>
        </p:nvGraphicFramePr>
        <p:xfrm>
          <a:off x="9385827" y="2828989"/>
          <a:ext cx="8180697" cy="697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2">
            <a:extLst>
              <a:ext uri="{FF2B5EF4-FFF2-40B4-BE49-F238E27FC236}">
                <a16:creationId xmlns:a16="http://schemas.microsoft.com/office/drawing/2014/main" id="{76849F0D-88FB-F107-3F50-FE3028602DD1}"/>
              </a:ext>
            </a:extLst>
          </p:cNvPr>
          <p:cNvSpPr txBox="1"/>
          <p:nvPr/>
        </p:nvSpPr>
        <p:spPr>
          <a:xfrm>
            <a:off x="4617035" y="0"/>
            <a:ext cx="11506200" cy="3359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28"/>
              </a:lnSpc>
            </a:pPr>
            <a:r>
              <a:rPr lang="ko-KR" altLang="en-US" sz="5400" b="1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가중평균으로 평점 비교</a:t>
            </a:r>
          </a:p>
          <a:p>
            <a:pPr algn="l">
              <a:lnSpc>
                <a:spcPts val="13128"/>
              </a:lnSpc>
            </a:pPr>
            <a:endParaRPr lang="en-US" sz="10099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62F47-5459-C8A7-C018-5BC3281E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C4DD8091-A88B-000A-DCE1-ABF4FAC6B775}"/>
              </a:ext>
            </a:extLst>
          </p:cNvPr>
          <p:cNvSpPr txBox="1"/>
          <p:nvPr/>
        </p:nvSpPr>
        <p:spPr>
          <a:xfrm>
            <a:off x="3478065" y="184020"/>
            <a:ext cx="15599072" cy="1536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130"/>
              </a:lnSpc>
            </a:pPr>
            <a:r>
              <a:rPr lang="ko-KR" altLang="en-US" sz="60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평단과 유저의 시선차이 시각화</a:t>
            </a:r>
            <a:endParaRPr lang="en-US" sz="60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0463247-D069-F91F-155D-FAC24C65C117}"/>
              </a:ext>
            </a:extLst>
          </p:cNvPr>
          <p:cNvSpPr txBox="1"/>
          <p:nvPr/>
        </p:nvSpPr>
        <p:spPr>
          <a:xfrm>
            <a:off x="11790947" y="3390900"/>
            <a:ext cx="6477000" cy="4234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dirty="0">
                <a:solidFill>
                  <a:srgbClr val="C00000"/>
                </a:solidFill>
              </a:rPr>
              <a:t>평점 격차</a:t>
            </a:r>
            <a:r>
              <a:rPr lang="en-US" altLang="ko-KR" sz="2000" dirty="0">
                <a:solidFill>
                  <a:srgbClr val="C00000"/>
                </a:solidFill>
              </a:rPr>
              <a:t>(diff) = </a:t>
            </a:r>
            <a:r>
              <a:rPr lang="ko-KR" altLang="en-US" sz="2000" dirty="0">
                <a:solidFill>
                  <a:srgbClr val="C00000"/>
                </a:solidFill>
              </a:rPr>
              <a:t>평론가 점수</a:t>
            </a:r>
            <a:r>
              <a:rPr lang="en-US" altLang="ko-KR" sz="2000" dirty="0">
                <a:solidFill>
                  <a:srgbClr val="C00000"/>
                </a:solidFill>
              </a:rPr>
              <a:t>(10</a:t>
            </a:r>
            <a:r>
              <a:rPr lang="ko-KR" altLang="en-US" sz="2000" dirty="0">
                <a:solidFill>
                  <a:srgbClr val="C00000"/>
                </a:solidFill>
              </a:rPr>
              <a:t>점 환산</a:t>
            </a:r>
            <a:r>
              <a:rPr lang="en-US" altLang="ko-KR" sz="2000" dirty="0">
                <a:solidFill>
                  <a:srgbClr val="C00000"/>
                </a:solidFill>
              </a:rPr>
              <a:t>) − </a:t>
            </a:r>
            <a:r>
              <a:rPr lang="ko-KR" altLang="en-US" sz="2000" dirty="0">
                <a:solidFill>
                  <a:srgbClr val="C00000"/>
                </a:solidFill>
              </a:rPr>
              <a:t>시청자 평점</a:t>
            </a:r>
            <a:endParaRPr lang="en-US" altLang="ko-KR" sz="2000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ct val="250000"/>
              </a:lnSpc>
            </a:pPr>
            <a:r>
              <a:rPr lang="ko-KR" altLang="en-US" sz="2000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평론가와 시청자의 평점차이를 점선도로 나타냄</a:t>
            </a:r>
            <a:endParaRPr lang="en-US" altLang="ko-KR" sz="2000" dirty="0">
              <a:solidFill>
                <a:srgbClr val="BB1616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ct val="250000"/>
              </a:lnSpc>
            </a:pPr>
            <a:r>
              <a:rPr lang="ko-KR" altLang="en-US" sz="2000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로맨스와 애니메이션이 가장 </a:t>
            </a:r>
            <a:r>
              <a:rPr lang="ko-KR" altLang="en-US" sz="2000" dirty="0" err="1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호불호가</a:t>
            </a:r>
            <a:r>
              <a:rPr lang="ko-KR" altLang="en-US" sz="2000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 적고</a:t>
            </a:r>
            <a:r>
              <a:rPr lang="en-US" altLang="ko-KR" sz="2000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2000" dirty="0">
              <a:solidFill>
                <a:srgbClr val="BB1616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ct val="250000"/>
              </a:lnSpc>
            </a:pPr>
            <a:r>
              <a:rPr lang="ko-KR" altLang="en-US" sz="2000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액션 및 범죄 장르 선호도가 두 집단 사이에서 극명하게 나타남 </a:t>
            </a:r>
            <a:endParaRPr lang="en-US" altLang="ko-KR" sz="2000" dirty="0">
              <a:solidFill>
                <a:srgbClr val="BB1616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380"/>
              </a:lnSpc>
            </a:pPr>
            <a:endParaRPr lang="en-US" sz="2000" dirty="0">
              <a:solidFill>
                <a:srgbClr val="BB161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5" name="그림 14" descr="텍스트, 라인, 번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3F984D-C70A-1F89-D8AD-26B711E30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324100"/>
            <a:ext cx="1082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9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BC665-EFB4-4924-7D77-FDF9413D3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60CD099D-B49F-3E5B-6C1F-F95FC871BE74}"/>
              </a:ext>
            </a:extLst>
          </p:cNvPr>
          <p:cNvSpPr txBox="1"/>
          <p:nvPr/>
        </p:nvSpPr>
        <p:spPr>
          <a:xfrm>
            <a:off x="3478065" y="184020"/>
            <a:ext cx="15599072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30"/>
              </a:lnSpc>
            </a:pP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시청자</a:t>
            </a:r>
            <a:r>
              <a:rPr lang="en-US" altLang="ko-KR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 Top2 </a:t>
            </a: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장르</a:t>
            </a:r>
            <a:r>
              <a:rPr lang="en-US" altLang="ko-KR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: </a:t>
            </a: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키워드 </a:t>
            </a:r>
            <a:r>
              <a:rPr lang="en-US" altLang="ko-KR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&amp; </a:t>
            </a: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대표작</a:t>
            </a:r>
            <a:endParaRPr lang="en-US" sz="4800" i="1" dirty="0">
              <a:solidFill>
                <a:srgbClr val="C00000"/>
              </a:solidFill>
              <a:latin typeface="Cloud Lucent Italics" panose="020B0600000101010101" charset="0"/>
              <a:ea typeface="Cloud Lucent Italics"/>
              <a:cs typeface="Cloud Lucent Italics" panose="020B0600000101010101" charset="0"/>
              <a:sym typeface="Cloud Lucent Italics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64E5860-D541-2F0A-6BA2-3C3FA0651FBE}"/>
              </a:ext>
            </a:extLst>
          </p:cNvPr>
          <p:cNvSpPr txBox="1"/>
          <p:nvPr/>
        </p:nvSpPr>
        <p:spPr>
          <a:xfrm>
            <a:off x="10530840" y="2488831"/>
            <a:ext cx="6477000" cy="326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>
                <a:solidFill>
                  <a:srgbClr val="C00000"/>
                </a:solidFill>
              </a:rPr>
              <a:t>공상과학 장르 대표작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득표수 상위 </a:t>
            </a:r>
            <a:r>
              <a:rPr lang="en-US" altLang="ko-KR" sz="2000" b="1" dirty="0">
                <a:solidFill>
                  <a:srgbClr val="C00000"/>
                </a:solidFill>
              </a:rPr>
              <a:t>25% </a:t>
            </a:r>
            <a:r>
              <a:rPr lang="ko-KR" altLang="en-US" sz="2000" b="1" dirty="0">
                <a:solidFill>
                  <a:srgbClr val="C00000"/>
                </a:solidFill>
              </a:rPr>
              <a:t>이상 기준</a:t>
            </a:r>
            <a:r>
              <a:rPr lang="en-US" altLang="ko-KR" sz="2000" b="1" dirty="0">
                <a:solidFill>
                  <a:srgbClr val="C00000"/>
                </a:solidFill>
              </a:rPr>
              <a:t>):</a:t>
            </a:r>
            <a:endParaRPr lang="en-US" sz="2000" b="1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 Inception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The Matrix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Interstellar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he Prestige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Terminator 2: Judgment Day</a:t>
            </a: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ko-KR" altLang="en-US" b="1" dirty="0">
                <a:solidFill>
                  <a:srgbClr val="C00000"/>
                </a:solidFill>
              </a:rPr>
              <a:t>주요 키워드</a:t>
            </a:r>
            <a:endParaRPr lang="en-US" altLang="ko-KR" b="1" dirty="0">
              <a:solidFill>
                <a:srgbClr val="C00000"/>
              </a:solidFill>
            </a:endParaRP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future / technology / space </a:t>
            </a:r>
          </a:p>
        </p:txBody>
      </p:sp>
      <p:pic>
        <p:nvPicPr>
          <p:cNvPr id="3" name="그림 2" descr="텍스트, 폰트, 타이포그래피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795E6C-A402-2B6C-D938-261FB204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22" y="2628900"/>
            <a:ext cx="8422378" cy="3236126"/>
          </a:xfrm>
          <a:prstGeom prst="rect">
            <a:avLst/>
          </a:prstGeom>
        </p:spPr>
      </p:pic>
      <p:pic>
        <p:nvPicPr>
          <p:cNvPr id="5" name="그림 4" descr="텍스트, 폰트, 타이포그래피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DB4C62-DA20-0DAD-5E11-1D1821A7D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22" y="6174574"/>
            <a:ext cx="8470834" cy="3236126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9B62E5B9-6A87-C9E6-8EA6-247916BBFE2D}"/>
              </a:ext>
            </a:extLst>
          </p:cNvPr>
          <p:cNvSpPr txBox="1"/>
          <p:nvPr/>
        </p:nvSpPr>
        <p:spPr>
          <a:xfrm>
            <a:off x="10530840" y="6134100"/>
            <a:ext cx="6477000" cy="326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>
                <a:solidFill>
                  <a:srgbClr val="C00000"/>
                </a:solidFill>
              </a:rPr>
              <a:t>전쟁 장르 대표작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득표수 상위 </a:t>
            </a:r>
            <a:r>
              <a:rPr lang="en-US" altLang="ko-KR" sz="2000" b="1" dirty="0">
                <a:solidFill>
                  <a:srgbClr val="C00000"/>
                </a:solidFill>
              </a:rPr>
              <a:t>25% </a:t>
            </a:r>
            <a:r>
              <a:rPr lang="ko-KR" altLang="en-US" sz="2000" b="1" dirty="0">
                <a:solidFill>
                  <a:srgbClr val="C00000"/>
                </a:solidFill>
              </a:rPr>
              <a:t>이상 기준</a:t>
            </a:r>
            <a:r>
              <a:rPr lang="en-US" altLang="ko-KR" sz="2000" b="1" dirty="0">
                <a:solidFill>
                  <a:srgbClr val="C00000"/>
                </a:solidFill>
              </a:rPr>
              <a:t>):</a:t>
            </a:r>
            <a:endParaRPr lang="en-US" sz="2000" b="1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Saving Private Ryan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Hotaru no haka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Casablanca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Apocalypse Now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1917</a:t>
            </a: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ko-KR" altLang="en-US" b="1" dirty="0" err="1">
                <a:solidFill>
                  <a:srgbClr val="C00000"/>
                </a:solidFill>
              </a:rPr>
              <a:t>주요키워드</a:t>
            </a:r>
            <a:endParaRPr lang="en-US" altLang="ko-KR" b="1" dirty="0">
              <a:solidFill>
                <a:srgbClr val="C00000"/>
              </a:solidFill>
            </a:endParaRP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war/</a:t>
            </a:r>
            <a:r>
              <a:rPr lang="ko-KR" altLang="en-US" dirty="0">
                <a:solidFill>
                  <a:srgbClr val="C00000"/>
                </a:solidFill>
              </a:rPr>
              <a:t>  </a:t>
            </a:r>
            <a:r>
              <a:rPr lang="en-US" altLang="ko-KR" dirty="0">
                <a:solidFill>
                  <a:srgbClr val="C00000"/>
                </a:solidFill>
              </a:rPr>
              <a:t>soldiers  / </a:t>
            </a:r>
            <a:r>
              <a:rPr lang="en-US" altLang="ko-KR" dirty="0" err="1">
                <a:solidFill>
                  <a:srgbClr val="C00000"/>
                </a:solidFill>
              </a:rPr>
              <a:t>vietnam</a:t>
            </a:r>
            <a:endParaRPr lang="en-US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7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E354B-33F7-E775-05CE-2AC256F3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30365E00-A5B3-4958-232E-FA0694E46AD3}"/>
              </a:ext>
            </a:extLst>
          </p:cNvPr>
          <p:cNvSpPr txBox="1"/>
          <p:nvPr/>
        </p:nvSpPr>
        <p:spPr>
          <a:xfrm>
            <a:off x="3478065" y="184020"/>
            <a:ext cx="15599072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30"/>
              </a:lnSpc>
            </a:pP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평단</a:t>
            </a:r>
            <a:r>
              <a:rPr lang="en-US" altLang="ko-KR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Top2 </a:t>
            </a: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장르</a:t>
            </a:r>
            <a:r>
              <a:rPr lang="en-US" altLang="ko-KR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: </a:t>
            </a: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키워드 </a:t>
            </a:r>
            <a:r>
              <a:rPr lang="en-US" altLang="ko-KR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&amp; </a:t>
            </a: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대표작</a:t>
            </a:r>
            <a:endParaRPr lang="en-US" sz="4800" i="1" dirty="0">
              <a:solidFill>
                <a:srgbClr val="C00000"/>
              </a:solidFill>
              <a:latin typeface="Cloud Lucent Italics" panose="020B0600000101010101" charset="0"/>
              <a:ea typeface="Cloud Lucent Italics"/>
              <a:cs typeface="Cloud Lucent Italics" panose="020B0600000101010101" charset="0"/>
              <a:sym typeface="Cloud Lucent Italics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145B6EF-5163-07DF-91DD-2B8BCF7C2C47}"/>
              </a:ext>
            </a:extLst>
          </p:cNvPr>
          <p:cNvSpPr txBox="1"/>
          <p:nvPr/>
        </p:nvSpPr>
        <p:spPr>
          <a:xfrm>
            <a:off x="10287000" y="2490668"/>
            <a:ext cx="6477000" cy="326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>
                <a:solidFill>
                  <a:srgbClr val="C00000"/>
                </a:solidFill>
              </a:rPr>
              <a:t>로맨스  장르 대표작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득표수 상위 </a:t>
            </a:r>
            <a:r>
              <a:rPr lang="en-US" altLang="ko-KR" sz="2000" b="1" dirty="0">
                <a:solidFill>
                  <a:srgbClr val="C00000"/>
                </a:solidFill>
              </a:rPr>
              <a:t>25% </a:t>
            </a:r>
            <a:r>
              <a:rPr lang="ko-KR" altLang="en-US" sz="2000" b="1" dirty="0">
                <a:solidFill>
                  <a:srgbClr val="C00000"/>
                </a:solidFill>
              </a:rPr>
              <a:t>이상 기준</a:t>
            </a:r>
            <a:r>
              <a:rPr lang="en-US" altLang="ko-KR" sz="2000" b="1" dirty="0">
                <a:solidFill>
                  <a:srgbClr val="C00000"/>
                </a:solidFill>
              </a:rPr>
              <a:t>):</a:t>
            </a:r>
            <a:endParaRPr lang="en-US" sz="2000" b="1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Casablanca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Vertigo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Trois couleurs: Rouge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Notorious</a:t>
            </a:r>
          </a:p>
          <a:p>
            <a:pPr latinLnBrk="1"/>
            <a:r>
              <a:rPr lang="en-US" altLang="ko-KR" dirty="0" err="1">
                <a:solidFill>
                  <a:srgbClr val="C00000"/>
                </a:solidFill>
              </a:rPr>
              <a:t>Singin</a:t>
            </a:r>
            <a:r>
              <a:rPr lang="en-US" altLang="ko-KR" dirty="0">
                <a:solidFill>
                  <a:srgbClr val="C00000"/>
                </a:solidFill>
              </a:rPr>
              <a:t>' in the Rain</a:t>
            </a: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ko-KR" altLang="en-US" b="1" dirty="0">
                <a:solidFill>
                  <a:srgbClr val="C00000"/>
                </a:solidFill>
              </a:rPr>
              <a:t>주요 키워드</a:t>
            </a:r>
            <a:endParaRPr lang="en-US" altLang="ko-KR" b="1" dirty="0">
              <a:solidFill>
                <a:srgbClr val="C00000"/>
              </a:solidFill>
            </a:endParaRP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meet / find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/ life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35FA40D0-0438-8E1F-54BC-8AAAA399BDAA}"/>
              </a:ext>
            </a:extLst>
          </p:cNvPr>
          <p:cNvSpPr txBox="1"/>
          <p:nvPr/>
        </p:nvSpPr>
        <p:spPr>
          <a:xfrm>
            <a:off x="10287000" y="6210300"/>
            <a:ext cx="6477000" cy="326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>
                <a:solidFill>
                  <a:srgbClr val="C00000"/>
                </a:solidFill>
              </a:rPr>
              <a:t>애니메이션 대표작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득표수 상위 </a:t>
            </a:r>
            <a:r>
              <a:rPr lang="en-US" altLang="ko-KR" sz="2000" b="1" dirty="0">
                <a:solidFill>
                  <a:srgbClr val="C00000"/>
                </a:solidFill>
              </a:rPr>
              <a:t>25% </a:t>
            </a:r>
            <a:r>
              <a:rPr lang="ko-KR" altLang="en-US" sz="2000" b="1" dirty="0">
                <a:solidFill>
                  <a:srgbClr val="C00000"/>
                </a:solidFill>
              </a:rPr>
              <a:t>이상 기준</a:t>
            </a:r>
            <a:r>
              <a:rPr lang="en-US" altLang="ko-KR" sz="2000" b="1" dirty="0">
                <a:solidFill>
                  <a:srgbClr val="C00000"/>
                </a:solidFill>
              </a:rPr>
              <a:t>):</a:t>
            </a:r>
            <a:endParaRPr lang="en-US" sz="2000" b="1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Sen to Chihiro no </a:t>
            </a:r>
            <a:r>
              <a:rPr lang="en-US" altLang="ko-KR" dirty="0" err="1">
                <a:solidFill>
                  <a:srgbClr val="C00000"/>
                </a:solidFill>
              </a:rPr>
              <a:t>kamikakushi</a:t>
            </a:r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Fantasia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Ratatouille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Toy Story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Beauty and the Beast</a:t>
            </a: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ko-KR" altLang="en-US" b="1" dirty="0" err="1">
                <a:solidFill>
                  <a:srgbClr val="C00000"/>
                </a:solidFill>
              </a:rPr>
              <a:t>주요키워드</a:t>
            </a:r>
            <a:endParaRPr lang="en-US" altLang="ko-KR" b="1" dirty="0">
              <a:solidFill>
                <a:srgbClr val="C00000"/>
              </a:solidFill>
            </a:endParaRP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family / friend / life</a:t>
            </a:r>
          </a:p>
        </p:txBody>
      </p:sp>
      <p:pic>
        <p:nvPicPr>
          <p:cNvPr id="8" name="그림 7" descr="텍스트, 폰트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156A06-C9B3-ED36-44DB-6D94B55D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4084"/>
            <a:ext cx="8077200" cy="3002816"/>
          </a:xfrm>
          <a:prstGeom prst="rect">
            <a:avLst/>
          </a:prstGeom>
        </p:spPr>
      </p:pic>
      <p:pic>
        <p:nvPicPr>
          <p:cNvPr id="12" name="그림 11" descr="텍스트, 폰트, 스크린샷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057817-03B1-83ED-6459-B2D723431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148268"/>
            <a:ext cx="8153400" cy="34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5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CB6E5-0E95-830F-43F3-7507D0791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0BADC6C4-7108-B47D-C5F7-6AFCEDCEFF7C}"/>
              </a:ext>
            </a:extLst>
          </p:cNvPr>
          <p:cNvSpPr txBox="1"/>
          <p:nvPr/>
        </p:nvSpPr>
        <p:spPr>
          <a:xfrm>
            <a:off x="3478065" y="184020"/>
            <a:ext cx="15599072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30"/>
              </a:lnSpc>
            </a:pP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평단</a:t>
            </a:r>
            <a:r>
              <a:rPr lang="en-US" altLang="ko-KR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Top2 </a:t>
            </a: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장르</a:t>
            </a:r>
            <a:r>
              <a:rPr lang="en-US" altLang="ko-KR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: </a:t>
            </a: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키워드 </a:t>
            </a:r>
            <a:r>
              <a:rPr lang="en-US" altLang="ko-KR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&amp; </a:t>
            </a:r>
            <a:r>
              <a:rPr lang="ko-KR" altLang="en-US" sz="4800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대표작</a:t>
            </a:r>
            <a:endParaRPr lang="en-US" sz="4800" i="1" dirty="0">
              <a:solidFill>
                <a:srgbClr val="C00000"/>
              </a:solidFill>
              <a:latin typeface="Cloud Lucent Italics" panose="020B0600000101010101" charset="0"/>
              <a:ea typeface="Cloud Lucent Italics"/>
              <a:cs typeface="Cloud Lucent Italics" panose="020B0600000101010101" charset="0"/>
              <a:sym typeface="Cloud Lucent Italics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CD16FC2-B481-9B96-6778-F14241D3A27F}"/>
              </a:ext>
            </a:extLst>
          </p:cNvPr>
          <p:cNvSpPr txBox="1"/>
          <p:nvPr/>
        </p:nvSpPr>
        <p:spPr>
          <a:xfrm>
            <a:off x="10287000" y="2490668"/>
            <a:ext cx="6477000" cy="326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>
                <a:solidFill>
                  <a:srgbClr val="C00000"/>
                </a:solidFill>
              </a:rPr>
              <a:t>로맨스  장르 대표작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득표수 상위 </a:t>
            </a:r>
            <a:r>
              <a:rPr lang="en-US" altLang="ko-KR" sz="2000" b="1" dirty="0">
                <a:solidFill>
                  <a:srgbClr val="C00000"/>
                </a:solidFill>
              </a:rPr>
              <a:t>25% </a:t>
            </a:r>
            <a:r>
              <a:rPr lang="ko-KR" altLang="en-US" sz="2000" b="1" dirty="0">
                <a:solidFill>
                  <a:srgbClr val="C00000"/>
                </a:solidFill>
              </a:rPr>
              <a:t>이상 기준</a:t>
            </a:r>
            <a:r>
              <a:rPr lang="en-US" altLang="ko-KR" sz="2000" b="1" dirty="0">
                <a:solidFill>
                  <a:srgbClr val="C00000"/>
                </a:solidFill>
              </a:rPr>
              <a:t>):</a:t>
            </a:r>
            <a:endParaRPr lang="en-US" sz="2000" b="1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Casablanca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Vertigo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Trois couleurs: Rouge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Notorious</a:t>
            </a:r>
          </a:p>
          <a:p>
            <a:pPr latinLnBrk="1"/>
            <a:r>
              <a:rPr lang="en-US" altLang="ko-KR" dirty="0" err="1">
                <a:solidFill>
                  <a:srgbClr val="C00000"/>
                </a:solidFill>
              </a:rPr>
              <a:t>Singin</a:t>
            </a:r>
            <a:r>
              <a:rPr lang="en-US" altLang="ko-KR" dirty="0">
                <a:solidFill>
                  <a:srgbClr val="C00000"/>
                </a:solidFill>
              </a:rPr>
              <a:t>' in the Rain</a:t>
            </a: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ko-KR" altLang="en-US" b="1" dirty="0">
                <a:solidFill>
                  <a:srgbClr val="C00000"/>
                </a:solidFill>
              </a:rPr>
              <a:t>주요 키워드</a:t>
            </a:r>
            <a:endParaRPr lang="en-US" altLang="ko-KR" b="1" dirty="0">
              <a:solidFill>
                <a:srgbClr val="C00000"/>
              </a:solidFill>
            </a:endParaRP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meet / find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/ life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FC22794F-5989-C678-C73B-33F655E37D33}"/>
              </a:ext>
            </a:extLst>
          </p:cNvPr>
          <p:cNvSpPr txBox="1"/>
          <p:nvPr/>
        </p:nvSpPr>
        <p:spPr>
          <a:xfrm>
            <a:off x="10287000" y="6210300"/>
            <a:ext cx="6477000" cy="3262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>
                <a:solidFill>
                  <a:srgbClr val="C00000"/>
                </a:solidFill>
              </a:rPr>
              <a:t>애니메이션 대표작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득표수 상위 </a:t>
            </a:r>
            <a:r>
              <a:rPr lang="en-US" altLang="ko-KR" sz="2000" b="1" dirty="0">
                <a:solidFill>
                  <a:srgbClr val="C00000"/>
                </a:solidFill>
              </a:rPr>
              <a:t>25% </a:t>
            </a:r>
            <a:r>
              <a:rPr lang="ko-KR" altLang="en-US" sz="2000" b="1" dirty="0">
                <a:solidFill>
                  <a:srgbClr val="C00000"/>
                </a:solidFill>
              </a:rPr>
              <a:t>이상 기준</a:t>
            </a:r>
            <a:r>
              <a:rPr lang="en-US" altLang="ko-KR" sz="2000" b="1" dirty="0">
                <a:solidFill>
                  <a:srgbClr val="C00000"/>
                </a:solidFill>
              </a:rPr>
              <a:t>):</a:t>
            </a:r>
            <a:endParaRPr lang="en-US" sz="2000" b="1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Sen to Chihiro no </a:t>
            </a:r>
            <a:r>
              <a:rPr lang="en-US" altLang="ko-KR" dirty="0" err="1">
                <a:solidFill>
                  <a:srgbClr val="C00000"/>
                </a:solidFill>
              </a:rPr>
              <a:t>kamikakushi</a:t>
            </a:r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Fantasia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Ratatouille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Toy Story</a:t>
            </a: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Beauty and the Beast</a:t>
            </a: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ko-KR" altLang="en-US" b="1" dirty="0" err="1">
                <a:solidFill>
                  <a:srgbClr val="C00000"/>
                </a:solidFill>
              </a:rPr>
              <a:t>주요키워드</a:t>
            </a:r>
            <a:endParaRPr lang="en-US" altLang="ko-KR" b="1" dirty="0">
              <a:solidFill>
                <a:srgbClr val="C00000"/>
              </a:solidFill>
            </a:endParaRPr>
          </a:p>
          <a:p>
            <a:pPr latinLnBrk="1"/>
            <a:endParaRPr lang="en-US" altLang="ko-KR" dirty="0">
              <a:solidFill>
                <a:srgbClr val="C00000"/>
              </a:solidFill>
            </a:endParaRPr>
          </a:p>
          <a:p>
            <a:pPr latinLnBrk="1"/>
            <a:r>
              <a:rPr lang="en-US" altLang="ko-KR" dirty="0">
                <a:solidFill>
                  <a:srgbClr val="C00000"/>
                </a:solidFill>
              </a:rPr>
              <a:t>family / friend / life</a:t>
            </a:r>
          </a:p>
        </p:txBody>
      </p:sp>
      <p:pic>
        <p:nvPicPr>
          <p:cNvPr id="8" name="그림 7" descr="텍스트, 폰트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6692D0-6BE1-5715-8B83-3716512B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4084"/>
            <a:ext cx="8077200" cy="3002816"/>
          </a:xfrm>
          <a:prstGeom prst="rect">
            <a:avLst/>
          </a:prstGeom>
        </p:spPr>
      </p:pic>
      <p:pic>
        <p:nvPicPr>
          <p:cNvPr id="12" name="그림 11" descr="텍스트, 폰트, 스크린샷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EB1FA6-B300-877A-268E-EC838579E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148268"/>
            <a:ext cx="8153400" cy="34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D9FA96-0158-14D2-D412-4990A165E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46F10275-284B-216E-29BF-11F53F6CD64E}"/>
              </a:ext>
            </a:extLst>
          </p:cNvPr>
          <p:cNvSpPr txBox="1"/>
          <p:nvPr/>
        </p:nvSpPr>
        <p:spPr>
          <a:xfrm>
            <a:off x="5051873" y="100967"/>
            <a:ext cx="10721527" cy="46615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12"/>
              </a:lnSpc>
            </a:pPr>
            <a:endParaRPr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76F040E-15F9-9032-BD36-303255504CA0}"/>
              </a:ext>
            </a:extLst>
          </p:cNvPr>
          <p:cNvSpPr txBox="1"/>
          <p:nvPr/>
        </p:nvSpPr>
        <p:spPr>
          <a:xfrm>
            <a:off x="5051873" y="7084292"/>
            <a:ext cx="12514650" cy="25278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12"/>
              </a:lnSpc>
            </a:pPr>
            <a:endParaRPr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572F3C68-3176-4989-F2DF-A2693D3929DF}"/>
              </a:ext>
            </a:extLst>
          </p:cNvPr>
          <p:cNvSpPr txBox="1"/>
          <p:nvPr/>
        </p:nvSpPr>
        <p:spPr>
          <a:xfrm>
            <a:off x="5046957" y="7084292"/>
            <a:ext cx="12514650" cy="25278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12"/>
              </a:lnSpc>
            </a:pPr>
            <a:endParaRPr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1C38E93-C8B0-D7CD-92FB-2A376EF6D61F}"/>
              </a:ext>
            </a:extLst>
          </p:cNvPr>
          <p:cNvSpPr txBox="1"/>
          <p:nvPr/>
        </p:nvSpPr>
        <p:spPr>
          <a:xfrm>
            <a:off x="838200" y="5753100"/>
            <a:ext cx="7772400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72"/>
              </a:lnSpc>
            </a:pPr>
            <a:r>
              <a:rPr lang="en-US" altLang="ko-KR" sz="31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70</a:t>
            </a:r>
            <a:r>
              <a:rPr lang="ko-KR" altLang="en-US" sz="3100" b="1" dirty="0">
                <a:solidFill>
                  <a:srgbClr val="C00000"/>
                </a:solidFill>
                <a:latin typeface="Yu Gothic" panose="020B0400000000000000" pitchFamily="34" charset="-128"/>
              </a:rPr>
              <a:t>년대 이후 꾸준한 투표수 증가</a:t>
            </a:r>
            <a:endParaRPr lang="en-US" altLang="ko-KR" sz="3100" b="1" dirty="0">
              <a:solidFill>
                <a:srgbClr val="C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ts val="3672"/>
              </a:lnSpc>
            </a:pPr>
            <a:br>
              <a:rPr lang="ko-KR" altLang="en-US" sz="3100" dirty="0">
                <a:solidFill>
                  <a:srgbClr val="C00000"/>
                </a:solidFill>
                <a:latin typeface="Yu Gothic" panose="020B0400000000000000" pitchFamily="34" charset="-128"/>
              </a:rPr>
            </a:br>
            <a:r>
              <a:rPr lang="ko-KR" altLang="en-US" sz="3100" b="1" dirty="0">
                <a:solidFill>
                  <a:srgbClr val="C00000"/>
                </a:solidFill>
                <a:latin typeface="Yu Gothic" panose="020B0400000000000000" pitchFamily="34" charset="-128"/>
              </a:rPr>
              <a:t>→</a:t>
            </a:r>
            <a:r>
              <a:rPr lang="ko-KR" altLang="en-US" sz="3100" dirty="0">
                <a:solidFill>
                  <a:srgbClr val="C00000"/>
                </a:solidFill>
                <a:latin typeface="Yu Gothic" panose="020B0400000000000000" pitchFamily="34" charset="-128"/>
              </a:rPr>
              <a:t> 영화 수 증가 영향도 있으나</a:t>
            </a:r>
            <a:r>
              <a:rPr lang="en-US" altLang="ko-KR" sz="3100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</a:p>
          <a:p>
            <a:pPr>
              <a:lnSpc>
                <a:spcPts val="3672"/>
              </a:lnSpc>
            </a:pPr>
            <a:r>
              <a:rPr lang="ko-KR" altLang="en-US" sz="3100" b="1" dirty="0">
                <a:solidFill>
                  <a:srgbClr val="C00000"/>
                </a:solidFill>
                <a:latin typeface="Yu Gothic" panose="020B0400000000000000" pitchFamily="34" charset="-128"/>
              </a:rPr>
              <a:t>상위 구간까지 함께 상승</a:t>
            </a:r>
            <a:r>
              <a:rPr lang="ko-KR" altLang="en-US" sz="3100" dirty="0">
                <a:solidFill>
                  <a:srgbClr val="C00000"/>
                </a:solidFill>
                <a:latin typeface="Yu Gothic" panose="020B0400000000000000" pitchFamily="34" charset="-128"/>
              </a:rPr>
              <a:t>하며 화제성 확대</a:t>
            </a:r>
            <a:endParaRPr lang="en-US" sz="3100" dirty="0">
              <a:solidFill>
                <a:srgbClr val="C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윤고딕"/>
              <a:sym typeface="윤고딕"/>
            </a:endParaRPr>
          </a:p>
        </p:txBody>
      </p:sp>
      <p:pic>
        <p:nvPicPr>
          <p:cNvPr id="44" name="그림 43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34DE8A-94B1-6E8C-8F7F-4C589F5C8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650" y="932623"/>
            <a:ext cx="9262122" cy="3677477"/>
          </a:xfrm>
          <a:prstGeom prst="rect">
            <a:avLst/>
          </a:prstGeom>
        </p:spPr>
      </p:pic>
      <p:pic>
        <p:nvPicPr>
          <p:cNvPr id="46" name="그림 45" descr="도표, 직사각형, 라인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B63885-74C5-9F62-E8BF-487D92593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650" y="4914900"/>
            <a:ext cx="9090872" cy="4914875"/>
          </a:xfrm>
          <a:prstGeom prst="rect">
            <a:avLst/>
          </a:prstGeom>
        </p:spPr>
      </p:pic>
      <p:sp>
        <p:nvSpPr>
          <p:cNvPr id="48" name="TextBox 2">
            <a:extLst>
              <a:ext uri="{FF2B5EF4-FFF2-40B4-BE49-F238E27FC236}">
                <a16:creationId xmlns:a16="http://schemas.microsoft.com/office/drawing/2014/main" id="{1D4352E9-3FBB-D14E-AC2A-D511F73F2F24}"/>
              </a:ext>
            </a:extLst>
          </p:cNvPr>
          <p:cNvSpPr txBox="1"/>
          <p:nvPr/>
        </p:nvSpPr>
        <p:spPr>
          <a:xfrm>
            <a:off x="838200" y="780223"/>
            <a:ext cx="9115584" cy="3147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128"/>
              </a:lnSpc>
            </a:pPr>
            <a:r>
              <a:rPr lang="ko-KR" altLang="en-US" sz="54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연대별 화제성 변화</a:t>
            </a:r>
            <a:r>
              <a:rPr lang="en-US" altLang="ko-KR" sz="54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:</a:t>
            </a:r>
          </a:p>
          <a:p>
            <a:pPr algn="l">
              <a:lnSpc>
                <a:spcPts val="13128"/>
              </a:lnSpc>
            </a:pPr>
            <a:r>
              <a:rPr lang="ko-KR" altLang="en-US" sz="54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투표수로 본 관심도</a:t>
            </a:r>
            <a:endParaRPr lang="en-US" sz="54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</p:spTree>
    <p:extLst>
      <p:ext uri="{BB962C8B-B14F-4D97-AF65-F5344CB8AC3E}">
        <p14:creationId xmlns:p14="http://schemas.microsoft.com/office/powerpoint/2010/main" val="3977222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C8986C-7099-A1D8-6980-4E5B7720A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FF337ED-8CE5-EFB1-48DE-A6418EA888D7}"/>
              </a:ext>
            </a:extLst>
          </p:cNvPr>
          <p:cNvSpPr txBox="1"/>
          <p:nvPr/>
        </p:nvSpPr>
        <p:spPr>
          <a:xfrm>
            <a:off x="685800" y="542378"/>
            <a:ext cx="9115584" cy="1598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128"/>
              </a:lnSpc>
            </a:pPr>
            <a:r>
              <a:rPr lang="ko-KR" altLang="en-US" sz="80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연대별 주요 장르 </a:t>
            </a:r>
            <a:endParaRPr lang="en-US" sz="80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5F6BCEF-12FD-7A77-ECBB-12E76271BAC5}"/>
              </a:ext>
            </a:extLst>
          </p:cNvPr>
          <p:cNvSpPr txBox="1"/>
          <p:nvPr/>
        </p:nvSpPr>
        <p:spPr>
          <a:xfrm>
            <a:off x="11308329" y="4762500"/>
            <a:ext cx="6553200" cy="2748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5"/>
              </a:lnSpc>
            </a:pP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드라마는 모든 연대에서 상위 장르</a:t>
            </a: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145"/>
              </a:lnSpc>
            </a:pPr>
            <a:endParaRPr lang="en-US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145"/>
              </a:lnSpc>
            </a:pPr>
            <a:r>
              <a:rPr lang="ko-KR" altLang="en-US" sz="2419" dirty="0" err="1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코메디가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 최근 증가 추세 </a:t>
            </a: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145"/>
              </a:lnSpc>
            </a:pPr>
            <a:endParaRPr lang="en-US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145"/>
              </a:lnSpc>
            </a:pPr>
            <a:r>
              <a:rPr lang="ko-KR" altLang="en-US" sz="2419" dirty="0" err="1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어드벤쳐</a:t>
            </a:r>
            <a:r>
              <a:rPr lang="en-US" altLang="ko-KR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로맨스 장르의 비중감소가 눈에 띔</a:t>
            </a: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145"/>
              </a:lnSpc>
            </a:pPr>
            <a:endParaRPr lang="en-US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r>
              <a:rPr lang="en-US" altLang="ko-KR" sz="2000" dirty="0">
                <a:solidFill>
                  <a:srgbClr val="C00000"/>
                </a:solidFill>
              </a:rPr>
              <a:t>※ 2020</a:t>
            </a:r>
            <a:r>
              <a:rPr lang="ko-KR" altLang="en-US" sz="2000" dirty="0">
                <a:solidFill>
                  <a:srgbClr val="C00000"/>
                </a:solidFill>
              </a:rPr>
              <a:t>연대는 표본</a:t>
            </a:r>
            <a:r>
              <a:rPr lang="en-US" altLang="ko-KR" sz="2000" dirty="0">
                <a:solidFill>
                  <a:srgbClr val="C00000"/>
                </a:solidFill>
              </a:rPr>
              <a:t>/</a:t>
            </a:r>
            <a:r>
              <a:rPr lang="ko-KR" altLang="en-US" sz="2000" dirty="0">
                <a:solidFill>
                  <a:srgbClr val="C00000"/>
                </a:solidFill>
              </a:rPr>
              <a:t>누적기간 영향으로 보수적으로 해석</a:t>
            </a:r>
            <a:endParaRPr lang="en-US" sz="2000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2" name="그림 21" descr="텍스트, 도표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D0ED5E-DF84-A5F2-EEB5-08D676F5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71" y="3215640"/>
            <a:ext cx="1014984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1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C93B4-E19C-62BE-F500-27AA4A4A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A26D8B0-CD5F-60A0-15F5-737D1E5A0530}"/>
              </a:ext>
            </a:extLst>
          </p:cNvPr>
          <p:cNvSpPr txBox="1"/>
          <p:nvPr/>
        </p:nvSpPr>
        <p:spPr>
          <a:xfrm>
            <a:off x="685800" y="542378"/>
            <a:ext cx="16383000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128"/>
              </a:lnSpc>
            </a:pPr>
            <a:r>
              <a:rPr lang="ko-KR" altLang="en-US" sz="80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연대별 주요 장르 </a:t>
            </a:r>
            <a:r>
              <a:rPr lang="en-US" altLang="ko-KR" sz="80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– </a:t>
            </a:r>
            <a:r>
              <a:rPr lang="ko-KR" altLang="en-US" sz="80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드라마 제외 </a:t>
            </a:r>
            <a:endParaRPr lang="en-US" sz="80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BD6D13B-A85C-CA10-B8A5-408DA350D20F}"/>
              </a:ext>
            </a:extLst>
          </p:cNvPr>
          <p:cNvSpPr txBox="1"/>
          <p:nvPr/>
        </p:nvSpPr>
        <p:spPr>
          <a:xfrm>
            <a:off x="11308329" y="4762500"/>
            <a:ext cx="6553200" cy="2756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45"/>
              </a:lnSpc>
            </a:pP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드라마 장르를 </a:t>
            </a:r>
            <a:r>
              <a:rPr lang="ko-KR" altLang="en-US" sz="2419" dirty="0" err="1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제외시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2419" dirty="0" err="1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코메디</a:t>
            </a:r>
            <a:r>
              <a:rPr lang="en-US" altLang="ko-KR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범죄 장르가 주요 장르</a:t>
            </a: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 자전영화 및 액션 영화 비중 감소가 눈에 띔</a:t>
            </a: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r>
              <a:rPr lang="en-US" altLang="ko-KR" sz="2000" dirty="0">
                <a:solidFill>
                  <a:srgbClr val="C00000"/>
                </a:solidFill>
              </a:rPr>
              <a:t>※ 2020</a:t>
            </a:r>
            <a:r>
              <a:rPr lang="ko-KR" altLang="en-US" sz="2000" dirty="0">
                <a:solidFill>
                  <a:srgbClr val="C00000"/>
                </a:solidFill>
              </a:rPr>
              <a:t>연대는 표본</a:t>
            </a:r>
            <a:r>
              <a:rPr lang="en-US" altLang="ko-KR" sz="2000" dirty="0">
                <a:solidFill>
                  <a:srgbClr val="C00000"/>
                </a:solidFill>
              </a:rPr>
              <a:t>/</a:t>
            </a:r>
            <a:r>
              <a:rPr lang="ko-KR" altLang="en-US" sz="2000" dirty="0">
                <a:solidFill>
                  <a:srgbClr val="C00000"/>
                </a:solidFill>
              </a:rPr>
              <a:t>누적기간 영향으로 보수적으로 해석</a:t>
            </a:r>
            <a:endParaRPr lang="en-US" altLang="ko-KR" sz="2000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4" name="그림 23" descr="도표, 텍스트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2C205B-B052-1CF9-1B96-B236C31A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90900"/>
            <a:ext cx="9525000" cy="59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2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EEBD33-0B17-F70F-0536-AD2017EFE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B49724E-BA05-EEE6-7154-7214F6CA2950}"/>
              </a:ext>
            </a:extLst>
          </p:cNvPr>
          <p:cNvSpPr txBox="1"/>
          <p:nvPr/>
        </p:nvSpPr>
        <p:spPr>
          <a:xfrm>
            <a:off x="685800" y="542378"/>
            <a:ext cx="9115584" cy="1598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128"/>
              </a:lnSpc>
            </a:pPr>
            <a:r>
              <a:rPr lang="ko-KR" altLang="en-US" sz="80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연대별 평점 변화</a:t>
            </a:r>
            <a:endParaRPr lang="en-US" sz="80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A3C12B7-FA50-4E4A-AB7C-5E2559DF54F5}"/>
              </a:ext>
            </a:extLst>
          </p:cNvPr>
          <p:cNvSpPr txBox="1"/>
          <p:nvPr/>
        </p:nvSpPr>
        <p:spPr>
          <a:xfrm>
            <a:off x="10197375" y="4289033"/>
            <a:ext cx="8060145" cy="315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45"/>
              </a:lnSpc>
            </a:pP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연대가 바뀌어도 평균 평점은 큰 폭으로 변하지 않음</a:t>
            </a: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r>
              <a:rPr lang="en-US" altLang="ko-KR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완만한 등락</a:t>
            </a:r>
            <a:r>
              <a:rPr lang="en-US" altLang="ko-KR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>
              <a:lnSpc>
                <a:spcPts val="3145"/>
              </a:lnSpc>
            </a:pPr>
            <a:endParaRPr lang="en-US" altLang="ko-KR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평론가 평점은 </a:t>
            </a:r>
            <a:r>
              <a:rPr lang="ko-KR" altLang="en-US" sz="2419" dirty="0" err="1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중후반</a:t>
            </a:r>
            <a:r>
              <a:rPr lang="en-US" altLang="ko-KR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(1970~2000s) 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구간에서 하락 후 최근 회복 조짐</a:t>
            </a:r>
          </a:p>
          <a:p>
            <a:pPr>
              <a:lnSpc>
                <a:spcPts val="3145"/>
              </a:lnSpc>
            </a:pPr>
            <a:endParaRPr lang="ko-KR" altLang="en-US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r>
              <a:rPr lang="en-US" altLang="ko-KR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※ Top1000 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데이터 특성</a:t>
            </a:r>
            <a:r>
              <a:rPr lang="en-US" altLang="ko-KR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표본 차이를 고려해 ‘</a:t>
            </a:r>
            <a:r>
              <a:rPr lang="ko-KR" altLang="en-US" sz="2419" dirty="0" err="1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인과’가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 아닌 ‘</a:t>
            </a:r>
            <a:r>
              <a:rPr lang="ko-KR" altLang="en-US" sz="2419" dirty="0" err="1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경향’으로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 해석</a:t>
            </a:r>
            <a:endParaRPr lang="en-US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 descr="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4DB64B-7B1F-9FCB-F107-F0E2A67CC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68675"/>
            <a:ext cx="8839199" cy="3640717"/>
          </a:xfrm>
          <a:prstGeom prst="rect">
            <a:avLst/>
          </a:prstGeom>
        </p:spPr>
      </p:pic>
      <p:pic>
        <p:nvPicPr>
          <p:cNvPr id="6" name="그림 5" descr="도표, 라인, 그래프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979003-F246-E529-163E-94774A3D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202056"/>
            <a:ext cx="8839199" cy="37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71927" y="2229395"/>
            <a:ext cx="3700388" cy="3335650"/>
            <a:chOff x="0" y="0"/>
            <a:chExt cx="915383" cy="82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5383" cy="825156"/>
            </a:xfrm>
            <a:custGeom>
              <a:avLst/>
              <a:gdLst/>
              <a:ahLst/>
              <a:cxnLst/>
              <a:rect l="l" t="t" r="r" b="b"/>
              <a:pathLst>
                <a:path w="915383" h="825156">
                  <a:moveTo>
                    <a:pt x="0" y="0"/>
                  </a:moveTo>
                  <a:lnTo>
                    <a:pt x="915383" y="0"/>
                  </a:lnTo>
                  <a:lnTo>
                    <a:pt x="915383" y="825156"/>
                  </a:lnTo>
                  <a:lnTo>
                    <a:pt x="0" y="825156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15383" cy="84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26837" y="2225629"/>
            <a:ext cx="3700388" cy="3335650"/>
            <a:chOff x="0" y="0"/>
            <a:chExt cx="915383" cy="8251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5383" cy="825156"/>
            </a:xfrm>
            <a:custGeom>
              <a:avLst/>
              <a:gdLst/>
              <a:ahLst/>
              <a:cxnLst/>
              <a:rect l="l" t="t" r="r" b="b"/>
              <a:pathLst>
                <a:path w="915383" h="825156">
                  <a:moveTo>
                    <a:pt x="0" y="0"/>
                  </a:moveTo>
                  <a:lnTo>
                    <a:pt x="915383" y="0"/>
                  </a:lnTo>
                  <a:lnTo>
                    <a:pt x="915383" y="825156"/>
                  </a:lnTo>
                  <a:lnTo>
                    <a:pt x="0" y="825156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15383" cy="84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30412" y="2229395"/>
            <a:ext cx="3700388" cy="3335650"/>
            <a:chOff x="0" y="0"/>
            <a:chExt cx="915383" cy="8251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5383" cy="825156"/>
            </a:xfrm>
            <a:custGeom>
              <a:avLst/>
              <a:gdLst/>
              <a:ahLst/>
              <a:cxnLst/>
              <a:rect l="l" t="t" r="r" b="b"/>
              <a:pathLst>
                <a:path w="915383" h="825156">
                  <a:moveTo>
                    <a:pt x="0" y="0"/>
                  </a:moveTo>
                  <a:lnTo>
                    <a:pt x="915383" y="0"/>
                  </a:lnTo>
                  <a:lnTo>
                    <a:pt x="915383" y="825156"/>
                  </a:lnTo>
                  <a:lnTo>
                    <a:pt x="0" y="825156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915383" cy="84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71927" y="6296342"/>
            <a:ext cx="3700388" cy="3335650"/>
            <a:chOff x="0" y="0"/>
            <a:chExt cx="915383" cy="8251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5383" cy="825156"/>
            </a:xfrm>
            <a:custGeom>
              <a:avLst/>
              <a:gdLst/>
              <a:ahLst/>
              <a:cxnLst/>
              <a:rect l="l" t="t" r="r" b="b"/>
              <a:pathLst>
                <a:path w="915383" h="825156">
                  <a:moveTo>
                    <a:pt x="0" y="0"/>
                  </a:moveTo>
                  <a:lnTo>
                    <a:pt x="915383" y="0"/>
                  </a:lnTo>
                  <a:lnTo>
                    <a:pt x="915383" y="825156"/>
                  </a:lnTo>
                  <a:lnTo>
                    <a:pt x="0" y="825156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915383" cy="84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48004" y="6296342"/>
            <a:ext cx="3700388" cy="3335650"/>
            <a:chOff x="0" y="0"/>
            <a:chExt cx="915383" cy="8251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5383" cy="825156"/>
            </a:xfrm>
            <a:custGeom>
              <a:avLst/>
              <a:gdLst/>
              <a:ahLst/>
              <a:cxnLst/>
              <a:rect l="l" t="t" r="r" b="b"/>
              <a:pathLst>
                <a:path w="915383" h="825156">
                  <a:moveTo>
                    <a:pt x="0" y="0"/>
                  </a:moveTo>
                  <a:lnTo>
                    <a:pt x="915383" y="0"/>
                  </a:lnTo>
                  <a:lnTo>
                    <a:pt x="915383" y="825156"/>
                  </a:lnTo>
                  <a:lnTo>
                    <a:pt x="0" y="825156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915383" cy="84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24081" y="6296342"/>
            <a:ext cx="3700388" cy="3335650"/>
            <a:chOff x="0" y="0"/>
            <a:chExt cx="915383" cy="8251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5383" cy="825156"/>
            </a:xfrm>
            <a:custGeom>
              <a:avLst/>
              <a:gdLst/>
              <a:ahLst/>
              <a:cxnLst/>
              <a:rect l="l" t="t" r="r" b="b"/>
              <a:pathLst>
                <a:path w="915383" h="825156">
                  <a:moveTo>
                    <a:pt x="0" y="0"/>
                  </a:moveTo>
                  <a:lnTo>
                    <a:pt x="915383" y="0"/>
                  </a:lnTo>
                  <a:lnTo>
                    <a:pt x="915383" y="825156"/>
                  </a:lnTo>
                  <a:lnTo>
                    <a:pt x="0" y="825156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915383" cy="84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97985" y="1760221"/>
            <a:ext cx="4884180" cy="1247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3"/>
              </a:lnSpc>
            </a:pPr>
            <a:r>
              <a:rPr lang="en-US" sz="7517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Contents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76084" y="1760221"/>
            <a:ext cx="1523511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76084" y="3007769"/>
            <a:ext cx="3396231" cy="41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2"/>
              </a:lnSpc>
            </a:pPr>
            <a:r>
              <a:rPr lang="ko-KR" altLang="en-US" sz="2800" b="1" dirty="0">
                <a:latin typeface="Yu Gothic UI Semibold" panose="020B0700000000000000" pitchFamily="34" charset="-128"/>
              </a:rPr>
              <a:t>프로젝트 개요</a:t>
            </a:r>
            <a:endParaRPr lang="en-US" sz="2594" b="1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윤고딕 Semi-Bold"/>
              <a:sym typeface="윤고딕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176084" y="4099477"/>
            <a:ext cx="3396231" cy="70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ko-KR" altLang="en-US" sz="2100" dirty="0">
                <a:latin typeface="Yu Gothic" panose="020B0400000000000000" pitchFamily="34" charset="-128"/>
              </a:rPr>
              <a:t>영화 산업의 역사적 경향성 파악 및 분석 목적</a:t>
            </a:r>
            <a:endParaRPr lang="en-US" altLang="ko-KR" sz="2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176084" y="5851086"/>
            <a:ext cx="1698115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04.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76084" y="7098634"/>
            <a:ext cx="3396231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2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소주제 </a:t>
            </a:r>
            <a:r>
              <a:rPr lang="en-US" altLang="ko-KR" sz="2800" b="1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</a:t>
            </a:r>
            <a:endParaRPr lang="en-US" sz="2800" b="1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176084" y="8190343"/>
            <a:ext cx="3396231" cy="68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ko-KR" altLang="en-US" sz="2100" dirty="0">
                <a:latin typeface="+mn-ea"/>
              </a:rPr>
              <a:t>시대별 트렌드 </a:t>
            </a:r>
            <a:r>
              <a:rPr lang="en-US" altLang="ko-KR" sz="2100" dirty="0">
                <a:latin typeface="+mn-ea"/>
              </a:rPr>
              <a:t>&amp; </a:t>
            </a:r>
            <a:r>
              <a:rPr lang="ko-KR" altLang="en-US" sz="2100" dirty="0">
                <a:latin typeface="+mn-ea"/>
              </a:rPr>
              <a:t>흥행 패턴 변화</a:t>
            </a:r>
            <a:endParaRPr lang="en-US" sz="2100" dirty="0">
              <a:solidFill>
                <a:srgbClr val="000000"/>
              </a:solidFill>
              <a:latin typeface="+mn-ea"/>
              <a:cs typeface="윤고딕"/>
              <a:sym typeface="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152161" y="1760221"/>
            <a:ext cx="1848835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02.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52161" y="3007769"/>
            <a:ext cx="3396231" cy="41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2"/>
              </a:lnSpc>
            </a:pPr>
            <a:r>
              <a:rPr lang="ko-KR" altLang="en-US" sz="2800" b="1" dirty="0">
                <a:latin typeface="Yu Gothic UI Semibold" panose="020B0700000000000000" pitchFamily="34" charset="-128"/>
              </a:rPr>
              <a:t>기초 </a:t>
            </a:r>
            <a:r>
              <a:rPr lang="en-US" altLang="ko-KR" sz="28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EDA </a:t>
            </a:r>
            <a:r>
              <a:rPr lang="ko-KR" altLang="en-US" sz="2800" b="1" dirty="0">
                <a:latin typeface="Yu Gothic UI Semibold" panose="020B0700000000000000" pitchFamily="34" charset="-128"/>
              </a:rPr>
              <a:t>분석</a:t>
            </a:r>
            <a:endParaRPr lang="en-US" sz="2594" b="1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윤고딕 Semi-Bold"/>
              <a:sym typeface="윤고딕 Semi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152161" y="4099477"/>
            <a:ext cx="3396231" cy="70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ko-KR" altLang="en-US" sz="2100" dirty="0">
                <a:latin typeface="Yu Gothic" panose="020B0400000000000000" pitchFamily="34" charset="-128"/>
              </a:rPr>
              <a:t>분석 신뢰도를 높이는 </a:t>
            </a:r>
            <a:r>
              <a:rPr lang="en-US" altLang="ko-KR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6</a:t>
            </a:r>
            <a:r>
              <a:rPr lang="ko-KR" altLang="en-US" sz="2100" dirty="0">
                <a:latin typeface="Yu Gothic" panose="020B0400000000000000" pitchFamily="34" charset="-128"/>
              </a:rPr>
              <a:t>단계 프로세스 및 파생변수 정의</a:t>
            </a:r>
            <a:endParaRPr lang="ko-KR" altLang="en-US" sz="2100" dirty="0">
              <a:solidFill>
                <a:srgbClr val="000000"/>
              </a:solidFill>
              <a:latin typeface="Yu Gothic" panose="020B0400000000000000" pitchFamily="34" charset="-128"/>
              <a:ea typeface="윤고딕"/>
              <a:cs typeface="윤고딕"/>
              <a:sym typeface="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152161" y="5851086"/>
            <a:ext cx="1698115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05.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52161" y="7098634"/>
            <a:ext cx="3396231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2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소주제 </a:t>
            </a:r>
            <a:r>
              <a:rPr lang="en-US" altLang="ko-KR" sz="2800" b="1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52161" y="8190343"/>
            <a:ext cx="339623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en-US" altLang="ko-KR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90</a:t>
            </a:r>
            <a:r>
              <a:rPr lang="ko-KR" altLang="en-US" sz="2100" dirty="0">
                <a:latin typeface="Yu Gothic" panose="020B0400000000000000" pitchFamily="34" charset="-128"/>
              </a:rPr>
              <a:t>년대 이후 데이터가 증명하는 인물</a:t>
            </a:r>
            <a:r>
              <a:rPr lang="en-US" altLang="ko-KR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-</a:t>
            </a:r>
            <a:r>
              <a:rPr lang="ko-KR" altLang="en-US" sz="2100" dirty="0">
                <a:latin typeface="Yu Gothic" panose="020B0400000000000000" pitchFamily="34" charset="-128"/>
              </a:rPr>
              <a:t>장르 </a:t>
            </a:r>
            <a:r>
              <a:rPr lang="ko-KR" altLang="en-US" sz="2100" dirty="0" err="1">
                <a:latin typeface="Yu Gothic" panose="020B0400000000000000" pitchFamily="34" charset="-128"/>
              </a:rPr>
              <a:t>페어링</a:t>
            </a:r>
            <a:r>
              <a:rPr lang="ko-KR" altLang="en-US" sz="2100" dirty="0">
                <a:latin typeface="Yu Gothic" panose="020B0400000000000000" pitchFamily="34" charset="-128"/>
              </a:rPr>
              <a:t> 효과</a:t>
            </a:r>
            <a:endParaRPr lang="en-US" sz="2100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윤고딕"/>
              <a:sym typeface="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128238" y="1760221"/>
            <a:ext cx="1698115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58369" y="3007769"/>
            <a:ext cx="3396231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2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소주제 </a:t>
            </a:r>
            <a:r>
              <a:rPr lang="en-US" altLang="ko-KR" sz="2800" b="1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</a:t>
            </a:r>
            <a:endParaRPr lang="en-US" sz="2800" b="1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4358369" y="4099477"/>
            <a:ext cx="3396231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ko-KR" altLang="en-US" sz="2100" dirty="0">
                <a:latin typeface="Yu Gothic" panose="020B0400000000000000" pitchFamily="34" charset="-128"/>
              </a:rPr>
              <a:t>평단 </a:t>
            </a:r>
            <a:r>
              <a:rPr lang="en-US" altLang="ko-KR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vs </a:t>
            </a:r>
            <a:r>
              <a:rPr lang="ko-KR" altLang="en-US" sz="2100" dirty="0">
                <a:latin typeface="Yu Gothic" panose="020B0400000000000000" pitchFamily="34" charset="-128"/>
              </a:rPr>
              <a:t>유저 시선 차이</a:t>
            </a:r>
            <a:r>
              <a:rPr lang="en-US" altLang="ko-KR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(diff) </a:t>
            </a:r>
            <a:r>
              <a:rPr lang="ko-KR" altLang="en-US" sz="2100" dirty="0">
                <a:latin typeface="Yu Gothic" panose="020B0400000000000000" pitchFamily="34" charset="-128"/>
              </a:rPr>
              <a:t>분석</a:t>
            </a:r>
            <a:endParaRPr lang="en-US" sz="2100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윤고딕"/>
              <a:sym typeface="윤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128238" y="5851086"/>
            <a:ext cx="1867971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06.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28238" y="7098634"/>
            <a:ext cx="3396231" cy="41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2"/>
              </a:lnSpc>
            </a:pPr>
            <a:r>
              <a:rPr lang="ko-KR" altLang="en-US" sz="2800" b="1" dirty="0">
                <a:latin typeface="Yu Gothic UI Semibold" panose="020B0700000000000000" pitchFamily="34" charset="-128"/>
              </a:rPr>
              <a:t>결론</a:t>
            </a:r>
            <a:endParaRPr lang="en-US" sz="2594" b="1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윤고딕 Semi-Bold"/>
              <a:sym typeface="윤고딕 Semi-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4128238" y="8190343"/>
            <a:ext cx="3396231" cy="72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ko-KR" altLang="en-US" sz="2100" dirty="0">
                <a:latin typeface="+mn-ea"/>
              </a:rPr>
              <a:t>미래 영화 전략 제안 </a:t>
            </a:r>
            <a:r>
              <a:rPr lang="en-US" altLang="ko-KR" sz="2100" dirty="0">
                <a:latin typeface="+mn-ea"/>
              </a:rPr>
              <a:t>(Future Greenlight</a:t>
            </a:r>
            <a:r>
              <a:rPr lang="en-US" altLang="ko-KR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sz="2100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F5FDAB-71AF-68A5-B945-44919BB22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699806-3D87-7B3F-DCE5-2E15BE75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25231"/>
            <a:ext cx="8707168" cy="4866249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ACFC233-2AAF-7564-CD16-DB3C3B14ABDB}"/>
              </a:ext>
            </a:extLst>
          </p:cNvPr>
          <p:cNvSpPr txBox="1"/>
          <p:nvPr/>
        </p:nvSpPr>
        <p:spPr>
          <a:xfrm>
            <a:off x="1143001" y="145300"/>
            <a:ext cx="14173200" cy="156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28"/>
              </a:lnSpc>
            </a:pPr>
            <a:r>
              <a:rPr lang="ko-KR" altLang="en-US" sz="72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연대별 화제성</a:t>
            </a:r>
            <a:r>
              <a:rPr lang="en-US" altLang="ko-KR" sz="72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–</a:t>
            </a:r>
            <a:r>
              <a:rPr lang="ko-KR" altLang="en-US" sz="72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평점  관계 변화</a:t>
            </a:r>
            <a:endParaRPr lang="en-US" sz="72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4759043-4FB8-E9AF-EF5D-37D51B2208BF}"/>
              </a:ext>
            </a:extLst>
          </p:cNvPr>
          <p:cNvSpPr txBox="1"/>
          <p:nvPr/>
        </p:nvSpPr>
        <p:spPr>
          <a:xfrm>
            <a:off x="9982200" y="2638723"/>
            <a:ext cx="8060145" cy="1961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45"/>
              </a:lnSpc>
            </a:pP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전체적으로는 투표수</a:t>
            </a:r>
            <a:r>
              <a:rPr lang="en-US" altLang="ko-KR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(log)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가 높을수록 평점이 높아지는 경향이 일부 관찰됨</a:t>
            </a:r>
          </a:p>
          <a:p>
            <a:pPr>
              <a:lnSpc>
                <a:spcPts val="3145"/>
              </a:lnSpc>
            </a:pPr>
            <a:endParaRPr lang="ko-KR" altLang="en-US" sz="2419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3145"/>
              </a:lnSpc>
            </a:pP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하지만 연대가 최근으로 갈수록 상관이 약해져 “화제성 </a:t>
            </a:r>
            <a:r>
              <a:rPr lang="en-US" altLang="ko-KR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= </a:t>
            </a:r>
            <a:r>
              <a:rPr lang="ko-KR" altLang="en-US" sz="2419" dirty="0" err="1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고평점</a:t>
            </a:r>
            <a:r>
              <a:rPr lang="ko-KR" altLang="en-US" sz="2419" dirty="0">
                <a:solidFill>
                  <a:srgbClr val="C00000"/>
                </a:solidFill>
                <a:latin typeface="윤고딕"/>
                <a:ea typeface="윤고딕"/>
                <a:cs typeface="윤고딕"/>
                <a:sym typeface="윤고딕"/>
              </a:rPr>
              <a:t>” 공식이 깨짐</a:t>
            </a:r>
          </a:p>
        </p:txBody>
      </p:sp>
      <p:pic>
        <p:nvPicPr>
          <p:cNvPr id="8" name="그림 7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66FE37-E912-151C-F3C8-A77828E73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4958356"/>
            <a:ext cx="8382000" cy="50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8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1753683" y="4351849"/>
            <a:ext cx="7745256" cy="1467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28"/>
              </a:lnSpc>
            </a:pPr>
            <a:r>
              <a:rPr lang="ko-KR" altLang="en-US" sz="5400" b="1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결론</a:t>
            </a:r>
            <a:endParaRPr lang="en-US" sz="5400" b="1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051873" y="7984655"/>
            <a:ext cx="2069759" cy="1627502"/>
            <a:chOff x="0" y="0"/>
            <a:chExt cx="512006" cy="402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2006" cy="402603"/>
            </a:xfrm>
            <a:custGeom>
              <a:avLst/>
              <a:gdLst/>
              <a:ahLst/>
              <a:cxnLst/>
              <a:rect l="l" t="t" r="r" b="b"/>
              <a:pathLst>
                <a:path w="512006" h="402603">
                  <a:moveTo>
                    <a:pt x="0" y="0"/>
                  </a:moveTo>
                  <a:lnTo>
                    <a:pt x="512006" y="0"/>
                  </a:lnTo>
                  <a:lnTo>
                    <a:pt x="512006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12006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19642" y="7984655"/>
            <a:ext cx="10183972" cy="1627502"/>
            <a:chOff x="0" y="0"/>
            <a:chExt cx="2519259" cy="402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19259" cy="402603"/>
            </a:xfrm>
            <a:custGeom>
              <a:avLst/>
              <a:gdLst/>
              <a:ahLst/>
              <a:cxnLst/>
              <a:rect l="l" t="t" r="r" b="b"/>
              <a:pathLst>
                <a:path w="2519259" h="402603">
                  <a:moveTo>
                    <a:pt x="0" y="0"/>
                  </a:moveTo>
                  <a:lnTo>
                    <a:pt x="2519259" y="0"/>
                  </a:lnTo>
                  <a:lnTo>
                    <a:pt x="2519259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519259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51873" y="6170135"/>
            <a:ext cx="2069759" cy="1627502"/>
            <a:chOff x="0" y="0"/>
            <a:chExt cx="512006" cy="4026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2006" cy="402603"/>
            </a:xfrm>
            <a:custGeom>
              <a:avLst/>
              <a:gdLst/>
              <a:ahLst/>
              <a:cxnLst/>
              <a:rect l="l" t="t" r="r" b="b"/>
              <a:pathLst>
                <a:path w="512006" h="402603">
                  <a:moveTo>
                    <a:pt x="0" y="0"/>
                  </a:moveTo>
                  <a:lnTo>
                    <a:pt x="512006" y="0"/>
                  </a:lnTo>
                  <a:lnTo>
                    <a:pt x="512006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12006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19642" y="6170135"/>
            <a:ext cx="10183972" cy="1627502"/>
            <a:chOff x="0" y="0"/>
            <a:chExt cx="2519259" cy="4026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9259" cy="402603"/>
            </a:xfrm>
            <a:custGeom>
              <a:avLst/>
              <a:gdLst/>
              <a:ahLst/>
              <a:cxnLst/>
              <a:rect l="l" t="t" r="r" b="b"/>
              <a:pathLst>
                <a:path w="2519259" h="402603">
                  <a:moveTo>
                    <a:pt x="0" y="0"/>
                  </a:moveTo>
                  <a:lnTo>
                    <a:pt x="2519259" y="0"/>
                  </a:lnTo>
                  <a:lnTo>
                    <a:pt x="2519259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519259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51873" y="4355615"/>
            <a:ext cx="2069759" cy="1627502"/>
            <a:chOff x="0" y="0"/>
            <a:chExt cx="512006" cy="4026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2006" cy="402603"/>
            </a:xfrm>
            <a:custGeom>
              <a:avLst/>
              <a:gdLst/>
              <a:ahLst/>
              <a:cxnLst/>
              <a:rect l="l" t="t" r="r" b="b"/>
              <a:pathLst>
                <a:path w="512006" h="402603">
                  <a:moveTo>
                    <a:pt x="0" y="0"/>
                  </a:moveTo>
                  <a:lnTo>
                    <a:pt x="512006" y="0"/>
                  </a:lnTo>
                  <a:lnTo>
                    <a:pt x="512006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12006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19642" y="4355615"/>
            <a:ext cx="10183972" cy="1627502"/>
            <a:chOff x="0" y="0"/>
            <a:chExt cx="2519259" cy="4026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19259" cy="402603"/>
            </a:xfrm>
            <a:custGeom>
              <a:avLst/>
              <a:gdLst/>
              <a:ahLst/>
              <a:cxnLst/>
              <a:rect l="l" t="t" r="r" b="b"/>
              <a:pathLst>
                <a:path w="2519259" h="402603">
                  <a:moveTo>
                    <a:pt x="0" y="0"/>
                  </a:moveTo>
                  <a:lnTo>
                    <a:pt x="2519259" y="0"/>
                  </a:lnTo>
                  <a:lnTo>
                    <a:pt x="2519259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2519259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51873" y="2541095"/>
            <a:ext cx="2069759" cy="1627502"/>
            <a:chOff x="0" y="0"/>
            <a:chExt cx="512006" cy="4026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2006" cy="402603"/>
            </a:xfrm>
            <a:custGeom>
              <a:avLst/>
              <a:gdLst/>
              <a:ahLst/>
              <a:cxnLst/>
              <a:rect l="l" t="t" r="r" b="b"/>
              <a:pathLst>
                <a:path w="512006" h="402603">
                  <a:moveTo>
                    <a:pt x="0" y="0"/>
                  </a:moveTo>
                  <a:lnTo>
                    <a:pt x="512006" y="0"/>
                  </a:lnTo>
                  <a:lnTo>
                    <a:pt x="512006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12006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19642" y="2541095"/>
            <a:ext cx="10183972" cy="1627502"/>
            <a:chOff x="0" y="0"/>
            <a:chExt cx="2519259" cy="4026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19259" cy="402603"/>
            </a:xfrm>
            <a:custGeom>
              <a:avLst/>
              <a:gdLst/>
              <a:ahLst/>
              <a:cxnLst/>
              <a:rect l="l" t="t" r="r" b="b"/>
              <a:pathLst>
                <a:path w="2519259" h="402603">
                  <a:moveTo>
                    <a:pt x="0" y="0"/>
                  </a:moveTo>
                  <a:lnTo>
                    <a:pt x="2519259" y="0"/>
                  </a:lnTo>
                  <a:lnTo>
                    <a:pt x="2519259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2519259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51873" y="726575"/>
            <a:ext cx="2069759" cy="1627502"/>
            <a:chOff x="0" y="0"/>
            <a:chExt cx="512006" cy="4026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12006" cy="402603"/>
            </a:xfrm>
            <a:custGeom>
              <a:avLst/>
              <a:gdLst/>
              <a:ahLst/>
              <a:cxnLst/>
              <a:rect l="l" t="t" r="r" b="b"/>
              <a:pathLst>
                <a:path w="512006" h="402603">
                  <a:moveTo>
                    <a:pt x="0" y="0"/>
                  </a:moveTo>
                  <a:lnTo>
                    <a:pt x="512006" y="0"/>
                  </a:lnTo>
                  <a:lnTo>
                    <a:pt x="512006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512006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319642" y="726575"/>
            <a:ext cx="10183972" cy="1627502"/>
            <a:chOff x="0" y="0"/>
            <a:chExt cx="2519259" cy="4026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19259" cy="402603"/>
            </a:xfrm>
            <a:custGeom>
              <a:avLst/>
              <a:gdLst/>
              <a:ahLst/>
              <a:cxnLst/>
              <a:rect l="l" t="t" r="r" b="b"/>
              <a:pathLst>
                <a:path w="2519259" h="402603">
                  <a:moveTo>
                    <a:pt x="0" y="0"/>
                  </a:moveTo>
                  <a:lnTo>
                    <a:pt x="2519259" y="0"/>
                  </a:lnTo>
                  <a:lnTo>
                    <a:pt x="2519259" y="402603"/>
                  </a:lnTo>
                  <a:lnTo>
                    <a:pt x="0" y="402603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2519259" cy="42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5463933" y="908193"/>
            <a:ext cx="1523511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01.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463933" y="2722713"/>
            <a:ext cx="1523511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02.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463933" y="4537233"/>
            <a:ext cx="1523511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03.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63933" y="6351753"/>
            <a:ext cx="1523511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04.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463933" y="8166273"/>
            <a:ext cx="1523511" cy="115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6"/>
              </a:lnSpc>
            </a:pPr>
            <a:r>
              <a:rPr lang="en-US" sz="6951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05.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48532" y="952500"/>
            <a:ext cx="3060107" cy="5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8"/>
              </a:lnSpc>
            </a:pPr>
            <a:r>
              <a:rPr lang="ko-KR" altLang="en-US" sz="3214" dirty="0" err="1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타켓팅</a:t>
            </a:r>
            <a:r>
              <a:rPr lang="ko-KR" altLang="en-US" sz="3214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전략</a:t>
            </a:r>
            <a:endParaRPr lang="en-US" sz="3214" dirty="0">
              <a:solidFill>
                <a:srgbClr val="BB161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575294" y="1573888"/>
            <a:ext cx="9852870" cy="74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2"/>
              </a:lnSpc>
            </a:pP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평단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유저 선호 장르가 분리됨 → 목적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흥행 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vs 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작품성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에 따라 장르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메시지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마케팅 채널을 분리 설계</a:t>
            </a:r>
            <a:endParaRPr lang="en-US" sz="2279" dirty="0">
              <a:solidFill>
                <a:srgbClr val="BB161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548532" y="2705100"/>
            <a:ext cx="3681738" cy="5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8"/>
              </a:lnSpc>
            </a:pPr>
            <a:r>
              <a:rPr lang="ko-KR" altLang="en-US" sz="3214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시대 변화</a:t>
            </a:r>
            <a:endParaRPr lang="en-US" sz="3214" dirty="0">
              <a:solidFill>
                <a:srgbClr val="BB161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575294" y="3372609"/>
            <a:ext cx="9672668" cy="751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2"/>
              </a:lnSpc>
            </a:pP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시대가 바뀌며 흥행 장르의 ‘비중’ 변화</a:t>
            </a:r>
          </a:p>
          <a:p>
            <a:pPr>
              <a:lnSpc>
                <a:spcPts val="2962"/>
              </a:lnSpc>
            </a:pP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→ 트렌드에 맞는 </a:t>
            </a:r>
            <a:r>
              <a:rPr lang="ko-KR" altLang="en-US" sz="2279" b="1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소재</a:t>
            </a:r>
            <a:r>
              <a:rPr lang="en-US" altLang="ko-KR" sz="2279" b="1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2279" b="1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서사 중심으로 기획해야 함</a:t>
            </a:r>
            <a:endParaRPr lang="en-US" sz="2279" b="1" dirty="0">
              <a:solidFill>
                <a:srgbClr val="C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548532" y="4457700"/>
            <a:ext cx="5557868" cy="505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8"/>
              </a:lnSpc>
            </a:pPr>
            <a:r>
              <a:rPr lang="ko-KR" altLang="en-US" sz="3214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화제성 ≠ 품질</a:t>
            </a:r>
            <a:endParaRPr lang="en-US" sz="3214" dirty="0">
              <a:solidFill>
                <a:srgbClr val="BB161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548532" y="5143500"/>
            <a:ext cx="9699430" cy="74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2"/>
              </a:lnSpc>
            </a:pP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투표수는 ‘인지도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도달’ 지표일 뿐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흥행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평점 보장은 아님 → 몰입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완성도 기준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세계관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서스펜스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감정선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) 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우선</a:t>
            </a:r>
            <a:endParaRPr lang="en-US" sz="2279" dirty="0">
              <a:solidFill>
                <a:srgbClr val="BB161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548532" y="6483169"/>
            <a:ext cx="5557868" cy="505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8"/>
              </a:lnSpc>
            </a:pPr>
            <a:r>
              <a:rPr lang="ko-KR" altLang="en-US" sz="3214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인물</a:t>
            </a:r>
            <a:r>
              <a:rPr lang="en-US" altLang="ko-KR" sz="3214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</a:t>
            </a:r>
            <a:r>
              <a:rPr lang="ko-KR" altLang="en-US" sz="3214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스타</a:t>
            </a:r>
            <a:r>
              <a:rPr lang="en-US" altLang="ko-KR" sz="3214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) </a:t>
            </a:r>
            <a:r>
              <a:rPr lang="ko-KR" altLang="en-US" sz="3214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영향력</a:t>
            </a:r>
            <a:endParaRPr lang="en-US" sz="3214" dirty="0">
              <a:solidFill>
                <a:srgbClr val="BB161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548532" y="7090189"/>
            <a:ext cx="9367868" cy="112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2"/>
              </a:lnSpc>
            </a:pP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Top 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화제작 중복 배우↓ 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+ Drama 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축 반복 → 스타보다 장르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–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서사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–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캐릭터 적합 캐스팅으로 리스크 관리</a:t>
            </a:r>
          </a:p>
          <a:p>
            <a:pPr>
              <a:lnSpc>
                <a:spcPts val="2962"/>
              </a:lnSpc>
            </a:pPr>
            <a:endParaRPr lang="ko-KR" altLang="en-US" sz="2279" dirty="0">
              <a:solidFill>
                <a:srgbClr val="BB161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548532" y="8297689"/>
            <a:ext cx="4303370" cy="5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8"/>
              </a:lnSpc>
            </a:pPr>
            <a:r>
              <a:rPr lang="ko-KR" altLang="en-US" sz="3214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실행전략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548532" y="8904709"/>
            <a:ext cx="6610094" cy="36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2"/>
              </a:lnSpc>
            </a:pP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위 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4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가지를 기획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–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제작</a:t>
            </a:r>
            <a:r>
              <a:rPr lang="en-US" altLang="ko-KR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–</a:t>
            </a:r>
            <a:r>
              <a:rPr lang="ko-KR" altLang="en-US" sz="2279" dirty="0">
                <a:solidFill>
                  <a:srgbClr val="BB1616"/>
                </a:solidFill>
                <a:latin typeface="윤고딕"/>
                <a:ea typeface="윤고딕"/>
                <a:cs typeface="윤고딕"/>
                <a:sym typeface="윤고딕"/>
              </a:rPr>
              <a:t>마케팅 체크리스트로 운영</a:t>
            </a:r>
            <a:endParaRPr lang="en-US" sz="2279" dirty="0">
              <a:solidFill>
                <a:srgbClr val="BB161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54745">
            <a:off x="-4215054" y="3072705"/>
            <a:ext cx="13062409" cy="12371189"/>
          </a:xfrm>
          <a:custGeom>
            <a:avLst/>
            <a:gdLst/>
            <a:ahLst/>
            <a:cxnLst/>
            <a:rect l="l" t="t" r="r" b="b"/>
            <a:pathLst>
              <a:path w="13062409" h="12371189">
                <a:moveTo>
                  <a:pt x="0" y="0"/>
                </a:moveTo>
                <a:lnTo>
                  <a:pt x="13062409" y="0"/>
                </a:lnTo>
                <a:lnTo>
                  <a:pt x="13062409" y="12371190"/>
                </a:lnTo>
                <a:lnTo>
                  <a:pt x="0" y="1237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099760" y="5519721"/>
            <a:ext cx="6088480" cy="65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985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감사합니다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84027" y="4008573"/>
            <a:ext cx="12319947" cy="132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3"/>
              </a:lnSpc>
            </a:pPr>
            <a:r>
              <a:rPr lang="en-US" sz="8064" i="1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E8EB0-8B28-3A98-0E20-25520C79D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AA5F11-35BB-14CB-91B1-E30F5923A86E}"/>
              </a:ext>
            </a:extLst>
          </p:cNvPr>
          <p:cNvSpPr txBox="1"/>
          <p:nvPr/>
        </p:nvSpPr>
        <p:spPr>
          <a:xfrm>
            <a:off x="336082" y="8179627"/>
            <a:ext cx="13837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전년 대비 한국영화 관객 점유율 감소</a:t>
            </a:r>
            <a:r>
              <a:rPr lang="en-US" altLang="ko-KR" sz="3200" b="1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(</a:t>
            </a:r>
            <a:r>
              <a:rPr lang="ko-KR" altLang="en-US" sz="3200" b="1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약 </a:t>
            </a:r>
            <a:r>
              <a:rPr lang="en-US" altLang="ko-KR" sz="3200" b="1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20%p </a:t>
            </a:r>
            <a:r>
              <a:rPr lang="ko-KR" altLang="en-US" sz="3200" b="1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내외</a:t>
            </a:r>
            <a:r>
              <a:rPr lang="en-US" altLang="ko-KR" sz="3200" b="1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rgbClr val="C00000"/>
                </a:solidFill>
                <a:latin typeface="Cloud Lucent Italics" panose="020B0600000101010101" charset="0"/>
                <a:cs typeface="Cloud Lucent Italics" panose="020B0600000101010101" charset="0"/>
              </a:rPr>
              <a:t>흥행 변동성 확대 → 제작 리스크 상시화 → 데이터 기반 의사결정 필요</a:t>
            </a:r>
            <a:endParaRPr lang="ko-KR" altLang="en-US" sz="3200" b="1" i="1" u="sng" dirty="0">
              <a:solidFill>
                <a:srgbClr val="C00000"/>
              </a:solidFill>
              <a:latin typeface="Cloud Lucent Italics" panose="020B0600000101010101" charset="0"/>
              <a:cs typeface="Cloud Lucent Italics" panose="020B0600000101010101" charset="0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1FA24508-0C73-4CC5-3E19-D7C8594EB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570213"/>
              </p:ext>
            </p:extLst>
          </p:nvPr>
        </p:nvGraphicFramePr>
        <p:xfrm>
          <a:off x="12268200" y="1943100"/>
          <a:ext cx="4424663" cy="586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ED651946-8E59-74EC-345F-5FF7C5377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530888"/>
              </p:ext>
            </p:extLst>
          </p:nvPr>
        </p:nvGraphicFramePr>
        <p:xfrm>
          <a:off x="7113126" y="1943100"/>
          <a:ext cx="4774074" cy="601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1225BC0-76C2-C5EE-6902-0C8784299B56}"/>
              </a:ext>
            </a:extLst>
          </p:cNvPr>
          <p:cNvSpPr txBox="1"/>
          <p:nvPr/>
        </p:nvSpPr>
        <p:spPr>
          <a:xfrm>
            <a:off x="11924306" y="7825787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Yu Gothic" panose="020B0400000000000000" pitchFamily="34" charset="-128"/>
              </a:rPr>
              <a:t>출처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ko-KR" altLang="en-US" sz="1600" dirty="0">
                <a:latin typeface="Yu Gothic" panose="020B0400000000000000" pitchFamily="34" charset="-128"/>
              </a:rPr>
              <a:t>영화진흥위원회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600" dirty="0">
                <a:latin typeface="Yu Gothic" panose="020B0400000000000000" pitchFamily="34" charset="-128"/>
              </a:rPr>
              <a:t>「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2025</a:t>
            </a:r>
            <a:r>
              <a:rPr lang="ko-KR" altLang="en-US" sz="1600" dirty="0">
                <a:latin typeface="Yu Gothic" panose="020B0400000000000000" pitchFamily="34" charset="-128"/>
              </a:rPr>
              <a:t>년 </a:t>
            </a:r>
            <a:r>
              <a:rPr lang="en-US" altLang="ko-K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7</a:t>
            </a:r>
            <a:r>
              <a:rPr lang="ko-KR" altLang="en-US" sz="1600" dirty="0">
                <a:latin typeface="Yu Gothic" panose="020B0400000000000000" pitchFamily="34" charset="-128"/>
              </a:rPr>
              <a:t>월 한국 영화산업 결산 보고서」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191A9FB-93F9-01A7-DBAB-A4EB52CF9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550720"/>
            <a:ext cx="6324600" cy="928634"/>
          </a:xfrm>
          <a:prstGeom prst="rect">
            <a:avLst/>
          </a:prstGeom>
        </p:spPr>
      </p:pic>
      <p:pic>
        <p:nvPicPr>
          <p:cNvPr id="23" name="그림 22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79F2AB-80E6-39BE-F125-5BC1376D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" y="4517142"/>
            <a:ext cx="6339840" cy="1159758"/>
          </a:xfrm>
          <a:prstGeom prst="rect">
            <a:avLst/>
          </a:prstGeom>
        </p:spPr>
      </p:pic>
      <p:pic>
        <p:nvPicPr>
          <p:cNvPr id="24" name="그림 23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5F2E28-47B3-29CF-3811-BA0C63BE3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" y="3469334"/>
            <a:ext cx="6324600" cy="1062894"/>
          </a:xfrm>
          <a:prstGeom prst="rect">
            <a:avLst/>
          </a:prstGeom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678AFB83-B56E-0E56-1C99-EF4D6C293B73}"/>
              </a:ext>
            </a:extLst>
          </p:cNvPr>
          <p:cNvSpPr txBox="1"/>
          <p:nvPr/>
        </p:nvSpPr>
        <p:spPr>
          <a:xfrm>
            <a:off x="1422963" y="439482"/>
            <a:ext cx="16154400" cy="128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83"/>
              </a:lnSpc>
            </a:pPr>
            <a:r>
              <a:rPr lang="ko-KR" altLang="en-US" sz="7200" b="1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프로젝트 배경</a:t>
            </a:r>
            <a:r>
              <a:rPr lang="en-US" altLang="ko-KR" sz="7200" b="1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: </a:t>
            </a:r>
            <a:r>
              <a:rPr lang="ko-KR" altLang="en-US" sz="7200" b="1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흥행 리스크의 상시화</a:t>
            </a:r>
            <a:endParaRPr lang="en-US" sz="7200" b="1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</p:spTree>
    <p:extLst>
      <p:ext uri="{BB962C8B-B14F-4D97-AF65-F5344CB8AC3E}">
        <p14:creationId xmlns:p14="http://schemas.microsoft.com/office/powerpoint/2010/main" val="166228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2B6DD-F855-44F2-C3D4-F4591425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647700"/>
            <a:ext cx="16154400" cy="131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83"/>
              </a:lnSpc>
            </a:pPr>
            <a:r>
              <a:rPr lang="ko-KR" altLang="en-US" sz="72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분석 목표 </a:t>
            </a:r>
            <a:r>
              <a:rPr lang="en-US" altLang="ko-KR" sz="72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&amp; </a:t>
            </a:r>
            <a:r>
              <a:rPr lang="ko-KR" altLang="en-US" sz="72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발표 구성</a:t>
            </a:r>
            <a:endParaRPr lang="en-US" sz="72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676400" y="2095500"/>
            <a:ext cx="14020800" cy="7411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2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분석 목표</a:t>
            </a:r>
            <a:r>
              <a:rPr lang="en-US" altLang="ko-KR" sz="32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(Why)</a:t>
            </a:r>
          </a:p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흥행 실패 반복으로 커진 </a:t>
            </a:r>
            <a:r>
              <a:rPr lang="ko-KR" altLang="en-US" sz="2400" b="1" u="sng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제작 리스크를 줄이기 위해</a:t>
            </a:r>
          </a:p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IMDb </a:t>
            </a:r>
            <a:r>
              <a:rPr lang="ko-KR" altLang="en-US" sz="24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데이터를 기반으로 </a:t>
            </a:r>
            <a:r>
              <a:rPr lang="ko-KR" altLang="en-US" sz="2400" b="1" u="sng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성공 패턴을 정량화</a:t>
            </a:r>
          </a:p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제작</a:t>
            </a:r>
            <a:r>
              <a:rPr lang="en-US" altLang="ko-KR" sz="24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/</a:t>
            </a:r>
            <a:r>
              <a:rPr lang="ko-KR" altLang="en-US" sz="24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마케팅 의사결정에 활용 가능한 </a:t>
            </a:r>
            <a:r>
              <a:rPr lang="ko-KR" altLang="en-US" sz="24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전략 기준</a:t>
            </a:r>
            <a:r>
              <a:rPr lang="en-US" altLang="ko-KR" sz="24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</a:t>
            </a:r>
            <a:r>
              <a:rPr lang="ko-KR" altLang="en-US" sz="24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체크포인트</a:t>
            </a:r>
            <a:r>
              <a:rPr lang="en-US" altLang="ko-KR" sz="24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)</a:t>
            </a:r>
            <a:r>
              <a:rPr lang="ko-KR" altLang="en-US" sz="24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을 제안</a:t>
            </a:r>
            <a:endParaRPr lang="en-US" altLang="ko-KR" sz="2000" dirty="0">
              <a:solidFill>
                <a:srgbClr val="BB161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>
              <a:lnSpc>
                <a:spcPct val="250000"/>
              </a:lnSpc>
            </a:pPr>
            <a:r>
              <a:rPr lang="ko-KR" altLang="en-US" sz="32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분석 질문</a:t>
            </a:r>
            <a:r>
              <a:rPr lang="en-US" altLang="ko-KR" sz="32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(What)</a:t>
            </a:r>
          </a:p>
          <a:p>
            <a:pPr>
              <a:lnSpc>
                <a:spcPct val="250000"/>
              </a:lnSpc>
            </a:pP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1. </a:t>
            </a:r>
            <a:r>
              <a:rPr lang="ko-KR" altLang="en-US" sz="20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타겟팅</a:t>
            </a:r>
            <a:r>
              <a:rPr lang="en-US" altLang="ko-KR" sz="20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: 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평단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작품성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)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과 유저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대중성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)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가 선호하는 영화는 무엇이 </a:t>
            </a:r>
            <a:r>
              <a:rPr lang="ko-KR" altLang="en-US" sz="2000" dirty="0" err="1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다른가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?</a:t>
            </a:r>
          </a:p>
          <a:p>
            <a:pPr>
              <a:lnSpc>
                <a:spcPct val="250000"/>
              </a:lnSpc>
            </a:pP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2. </a:t>
            </a:r>
            <a:r>
              <a:rPr lang="ko-KR" altLang="en-US" sz="20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시대 트렌드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: 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시대가 바뀌며 화제성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·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장르 트렌드는 어떻게 변했고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 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품질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평점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)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은 같이 좋아졌는가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?</a:t>
            </a:r>
          </a:p>
          <a:p>
            <a:pPr>
              <a:lnSpc>
                <a:spcPct val="250000"/>
              </a:lnSpc>
            </a:pP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3.</a:t>
            </a:r>
            <a:r>
              <a:rPr lang="ko-KR" altLang="en-US" sz="20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인물 영향</a:t>
            </a:r>
            <a:r>
              <a:rPr lang="en-US" altLang="ko-KR" sz="2000" b="1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: 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최근 흥행에서 스타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/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조합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인물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)</a:t>
            </a:r>
            <a:r>
              <a:rPr lang="ko-KR" altLang="en-US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이 관객 유입에 얼마나 영향을 주는가</a:t>
            </a:r>
            <a:r>
              <a:rPr lang="en-US" altLang="ko-KR" sz="2000" dirty="0">
                <a:solidFill>
                  <a:srgbClr val="BB161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5860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6"/>
          <p:cNvGrpSpPr/>
          <p:nvPr/>
        </p:nvGrpSpPr>
        <p:grpSpPr>
          <a:xfrm>
            <a:off x="5252851" y="1028700"/>
            <a:ext cx="11739749" cy="8686808"/>
            <a:chOff x="0" y="0"/>
            <a:chExt cx="3095810" cy="606280"/>
          </a:xfrm>
        </p:grpSpPr>
        <p:sp>
          <p:nvSpPr>
            <p:cNvPr id="20" name="Freeform 7"/>
            <p:cNvSpPr/>
            <p:nvPr/>
          </p:nvSpPr>
          <p:spPr>
            <a:xfrm>
              <a:off x="0" y="0"/>
              <a:ext cx="3095810" cy="606280"/>
            </a:xfrm>
            <a:custGeom>
              <a:avLst/>
              <a:gdLst/>
              <a:ahLst/>
              <a:cxnLst/>
              <a:rect l="l" t="t" r="r" b="b"/>
              <a:pathLst>
                <a:path w="3095810" h="606280">
                  <a:moveTo>
                    <a:pt x="0" y="0"/>
                  </a:moveTo>
                  <a:lnTo>
                    <a:pt x="3095810" y="0"/>
                  </a:lnTo>
                  <a:lnTo>
                    <a:pt x="3095810" y="606280"/>
                  </a:lnTo>
                  <a:lnTo>
                    <a:pt x="0" y="6062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8"/>
            <p:cNvSpPr txBox="1"/>
            <p:nvPr/>
          </p:nvSpPr>
          <p:spPr>
            <a:xfrm>
              <a:off x="0" y="-19050"/>
              <a:ext cx="3095810" cy="625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2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714103" y="924240"/>
            <a:ext cx="4538748" cy="500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8"/>
              </a:lnSpc>
            </a:pPr>
            <a:r>
              <a:rPr lang="ko-KR" altLang="en-US" sz="72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기초 데이터 분석</a:t>
            </a:r>
            <a:endParaRPr lang="en-US" sz="72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51873" y="7084292"/>
            <a:ext cx="12514650" cy="25278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12"/>
              </a:lnSpc>
            </a:pPr>
            <a:endParaRPr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D4C8543-D6CE-2A3E-68D5-3EF8AEC7A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261357"/>
              </p:ext>
            </p:extLst>
          </p:nvPr>
        </p:nvGraphicFramePr>
        <p:xfrm>
          <a:off x="5265141" y="1028700"/>
          <a:ext cx="11727459" cy="8763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0402">
                  <a:extLst>
                    <a:ext uri="{9D8B030D-6E8A-4147-A177-3AD203B41FA5}">
                      <a16:colId xmlns:a16="http://schemas.microsoft.com/office/drawing/2014/main" val="2225485504"/>
                    </a:ext>
                  </a:extLst>
                </a:gridCol>
                <a:gridCol w="1927802">
                  <a:extLst>
                    <a:ext uri="{9D8B030D-6E8A-4147-A177-3AD203B41FA5}">
                      <a16:colId xmlns:a16="http://schemas.microsoft.com/office/drawing/2014/main" val="711323500"/>
                    </a:ext>
                  </a:extLst>
                </a:gridCol>
                <a:gridCol w="3935928">
                  <a:extLst>
                    <a:ext uri="{9D8B030D-6E8A-4147-A177-3AD203B41FA5}">
                      <a16:colId xmlns:a16="http://schemas.microsoft.com/office/drawing/2014/main" val="3704688183"/>
                    </a:ext>
                  </a:extLst>
                </a:gridCol>
                <a:gridCol w="968815">
                  <a:extLst>
                    <a:ext uri="{9D8B030D-6E8A-4147-A177-3AD203B41FA5}">
                      <a16:colId xmlns:a16="http://schemas.microsoft.com/office/drawing/2014/main" val="1629675640"/>
                    </a:ext>
                  </a:extLst>
                </a:gridCol>
                <a:gridCol w="2324512">
                  <a:extLst>
                    <a:ext uri="{9D8B030D-6E8A-4147-A177-3AD203B41FA5}">
                      <a16:colId xmlns:a16="http://schemas.microsoft.com/office/drawing/2014/main" val="188610052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Yu Gothic" panose="020B0400000000000000" pitchFamily="34" charset="-128"/>
                        </a:rPr>
                        <a:t>그룹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Yu Gothic" panose="020B0400000000000000" pitchFamily="34" charset="-128"/>
                        </a:rPr>
                        <a:t>포함 컬럼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Yu Gothic" panose="020B0400000000000000" pitchFamily="34" charset="-128"/>
                        </a:rPr>
                        <a:t>컬럼 특징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Yu Gothic" panose="020B0400000000000000" pitchFamily="34" charset="-128"/>
                        </a:rPr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Yu Gothic" panose="020B0400000000000000" pitchFamily="34" charset="-128"/>
                        </a:rPr>
                        <a:t>결측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40557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식별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Series_Title</a:t>
                      </a: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, </a:t>
                      </a:r>
                      <a:r>
                        <a:rPr lang="en-US" dirty="0" err="1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Poster_Link</a:t>
                      </a:r>
                      <a:endParaRPr lang="en-US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영화 식별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(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제목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/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포스터 링크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07483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시간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Released_Year</a:t>
                      </a:r>
                      <a:endParaRPr lang="en-US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개봉 연도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(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연대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/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트렌드 분석의 기준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58533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콘텐츠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장르</a:t>
                      </a:r>
                      <a:endParaRPr lang="en-US" altLang="ko-KR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656078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콘텐츠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러닝타임</a:t>
                      </a:r>
                      <a:endParaRPr lang="en-US" altLang="ko-KR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665627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관람 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Certificate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등급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(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연령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/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시장 포지셔닝 참고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101</a:t>
                      </a: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개 결측</a:t>
                      </a:r>
                      <a:endParaRPr lang="ko-KR" altLang="en-US" dirty="0">
                        <a:latin typeface="Yu Gothic" panose="020B04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750397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대중 평가</a:t>
                      </a: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(</a:t>
                      </a: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유저</a:t>
                      </a: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IMDB_Rating</a:t>
                      </a:r>
                      <a:endParaRPr lang="en-US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유저 기반 평점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(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핵심 성과 지표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086416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평단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Meta_score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평단 점수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(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유저와 비교해 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Gap 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분석 가능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157</a:t>
                      </a: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개 결측</a:t>
                      </a:r>
                      <a:endParaRPr lang="ko-KR" altLang="en-US" dirty="0">
                        <a:latin typeface="Yu Gothic" panose="020B04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122089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관심</a:t>
                      </a: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/</a:t>
                      </a: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화제성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No_of_Votes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투표 수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 (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인지도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/</a:t>
                      </a: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화제성</a:t>
                      </a:r>
                      <a:r>
                        <a:rPr lang="en-US" altLang="ko-KR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838767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흥행 성과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Gross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수익</a:t>
                      </a:r>
                      <a:endParaRPr lang="en-US" altLang="ko-KR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169</a:t>
                      </a: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개 결측</a:t>
                      </a:r>
                      <a:endParaRPr lang="ko-KR" altLang="en-US" dirty="0">
                        <a:latin typeface="Yu Gothic" panose="020B0400000000000000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211672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제작진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Director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감독</a:t>
                      </a:r>
                      <a:endParaRPr lang="en-US" altLang="ko-KR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260960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출연진</a:t>
                      </a: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(</a:t>
                      </a: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통합</a:t>
                      </a: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Star1~Star4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주요 배우</a:t>
                      </a:r>
                      <a:endParaRPr lang="en-US" altLang="ko-KR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596563"/>
                  </a:ext>
                </a:extLst>
              </a:tr>
              <a:tr h="679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텍스트</a:t>
                      </a: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(</a:t>
                      </a:r>
                      <a:r>
                        <a:rPr lang="ko-KR" altLang="en-US" b="1" dirty="0">
                          <a:latin typeface="Yu Gothic" panose="020B0400000000000000" pitchFamily="34" charset="-128"/>
                        </a:rPr>
                        <a:t>내용</a:t>
                      </a:r>
                      <a:r>
                        <a:rPr lang="en-US" altLang="ko-KR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Overview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줄거리 텍스트</a:t>
                      </a:r>
                      <a:endParaRPr lang="en-US" altLang="ko-KR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latin typeface="Yu Gothic" panose="020B0400000000000000" pitchFamily="34" charset="-128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7378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5822F-DDEA-F2FE-6B63-4C4B04758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534783FE-D175-EE5A-70A5-60376BB3B88E}"/>
              </a:ext>
            </a:extLst>
          </p:cNvPr>
          <p:cNvSpPr txBox="1"/>
          <p:nvPr/>
        </p:nvSpPr>
        <p:spPr>
          <a:xfrm>
            <a:off x="5051873" y="100967"/>
            <a:ext cx="10721527" cy="46615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12"/>
              </a:lnSpc>
            </a:pPr>
            <a:endParaRPr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0D17ABE-C5A2-8785-9D84-68007232D292}"/>
              </a:ext>
            </a:extLst>
          </p:cNvPr>
          <p:cNvSpPr txBox="1"/>
          <p:nvPr/>
        </p:nvSpPr>
        <p:spPr>
          <a:xfrm>
            <a:off x="4962215" y="313720"/>
            <a:ext cx="10721528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128"/>
              </a:lnSpc>
            </a:pPr>
            <a:r>
              <a:rPr lang="ko-KR" altLang="en-US" sz="60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기초 데이터 분석</a:t>
            </a:r>
            <a:endParaRPr lang="en-US" sz="60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9954493-4DDB-2925-0A55-9EDF6F41B798}"/>
              </a:ext>
            </a:extLst>
          </p:cNvPr>
          <p:cNvSpPr txBox="1"/>
          <p:nvPr/>
        </p:nvSpPr>
        <p:spPr>
          <a:xfrm>
            <a:off x="5051873" y="7084292"/>
            <a:ext cx="12514650" cy="25278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12"/>
              </a:lnSpc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336616-AAC9-87F1-08D5-0C9802CF035D}"/>
              </a:ext>
            </a:extLst>
          </p:cNvPr>
          <p:cNvSpPr/>
          <p:nvPr/>
        </p:nvSpPr>
        <p:spPr>
          <a:xfrm>
            <a:off x="990600" y="3086100"/>
            <a:ext cx="3581400" cy="3733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6E4245-1D09-B1B8-2F67-40376955803B}"/>
              </a:ext>
            </a:extLst>
          </p:cNvPr>
          <p:cNvSpPr/>
          <p:nvPr/>
        </p:nvSpPr>
        <p:spPr>
          <a:xfrm>
            <a:off x="990600" y="3086100"/>
            <a:ext cx="3581400" cy="2362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92D8E0-9CE6-0777-A0AA-C80690BCA33B}"/>
              </a:ext>
            </a:extLst>
          </p:cNvPr>
          <p:cNvSpPr/>
          <p:nvPr/>
        </p:nvSpPr>
        <p:spPr>
          <a:xfrm>
            <a:off x="5334000" y="3009900"/>
            <a:ext cx="3581400" cy="373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90995C-D59A-FE94-6847-E4E9DED4220A}"/>
              </a:ext>
            </a:extLst>
          </p:cNvPr>
          <p:cNvSpPr/>
          <p:nvPr/>
        </p:nvSpPr>
        <p:spPr>
          <a:xfrm>
            <a:off x="5334000" y="3009900"/>
            <a:ext cx="3581400" cy="2362200"/>
          </a:xfrm>
          <a:prstGeom prst="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/>
              <a:t>📊</a:t>
            </a:r>
            <a:endParaRPr lang="en-US" altLang="ko-KR" sz="8800" dirty="0"/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</a:rPr>
              <a:t>평균평점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6B3318-D0CE-A13D-206D-E9594A7C1079}"/>
              </a:ext>
            </a:extLst>
          </p:cNvPr>
          <p:cNvSpPr/>
          <p:nvPr/>
        </p:nvSpPr>
        <p:spPr>
          <a:xfrm>
            <a:off x="9525000" y="2933700"/>
            <a:ext cx="3581400" cy="3733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8ECE43-5868-DA4A-A9A8-8B514E6FC4F0}"/>
              </a:ext>
            </a:extLst>
          </p:cNvPr>
          <p:cNvSpPr/>
          <p:nvPr/>
        </p:nvSpPr>
        <p:spPr>
          <a:xfrm>
            <a:off x="9525000" y="2933700"/>
            <a:ext cx="3581400" cy="2362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  <a:r>
              <a:rPr lang="ko-KR" altLang="en-US" sz="7200" dirty="0"/>
              <a:t>👍</a:t>
            </a:r>
            <a:endParaRPr lang="en-US" altLang="ko-KR" sz="7200" dirty="0"/>
          </a:p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최고평점</a:t>
            </a:r>
            <a:r>
              <a:rPr lang="ko-KR" altLang="en-US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9BF4D0-6169-04F1-381E-1627EEF4ECF7}"/>
              </a:ext>
            </a:extLst>
          </p:cNvPr>
          <p:cNvSpPr/>
          <p:nvPr/>
        </p:nvSpPr>
        <p:spPr>
          <a:xfrm>
            <a:off x="13944600" y="2857500"/>
            <a:ext cx="3581400" cy="3733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F54C5-D8B8-CF9E-B9E8-40620318E572}"/>
              </a:ext>
            </a:extLst>
          </p:cNvPr>
          <p:cNvSpPr/>
          <p:nvPr/>
        </p:nvSpPr>
        <p:spPr>
          <a:xfrm>
            <a:off x="13944600" y="2857500"/>
            <a:ext cx="3581400" cy="2362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</a:t>
            </a:r>
            <a:r>
              <a:rPr lang="ko-KR" altLang="en-US" sz="7200" dirty="0"/>
              <a:t>👎</a:t>
            </a:r>
            <a:endParaRPr lang="en-US" altLang="ko-KR" sz="7200" dirty="0"/>
          </a:p>
          <a:p>
            <a:pPr algn="ctr"/>
            <a:r>
              <a:rPr lang="ko-KR" altLang="en-US" sz="4400" b="1" dirty="0">
                <a:solidFill>
                  <a:schemeClr val="tx1"/>
                </a:solidFill>
              </a:rPr>
              <a:t>최저 평점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4ED1E-CE59-8ADA-5139-51E1E4896C22}"/>
              </a:ext>
            </a:extLst>
          </p:cNvPr>
          <p:cNvSpPr txBox="1"/>
          <p:nvPr/>
        </p:nvSpPr>
        <p:spPr>
          <a:xfrm>
            <a:off x="1778410" y="3204508"/>
            <a:ext cx="26134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dirty="0"/>
              <a:t>🎬</a:t>
            </a:r>
            <a:endParaRPr lang="en-US" altLang="ko-KR" sz="8000" dirty="0"/>
          </a:p>
          <a:p>
            <a:r>
              <a:rPr lang="ko-KR" altLang="en-US" sz="4000" b="1" dirty="0" err="1"/>
              <a:t>영화수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(N)</a:t>
            </a:r>
            <a:endParaRPr lang="ko-KR" altLang="en-US" sz="4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46F5D-4965-4A69-F664-984C4CFB86B6}"/>
              </a:ext>
            </a:extLst>
          </p:cNvPr>
          <p:cNvSpPr txBox="1"/>
          <p:nvPr/>
        </p:nvSpPr>
        <p:spPr>
          <a:xfrm>
            <a:off x="1778410" y="581093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1,000</a:t>
            </a:r>
            <a:r>
              <a:rPr lang="ko-KR" altLang="en-US" sz="3600" b="1" dirty="0"/>
              <a:t>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158F19-7937-FDDB-6E2C-9E061BA51C19}"/>
              </a:ext>
            </a:extLst>
          </p:cNvPr>
          <p:cNvSpPr txBox="1"/>
          <p:nvPr/>
        </p:nvSpPr>
        <p:spPr>
          <a:xfrm>
            <a:off x="6602637" y="5795226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7.95</a:t>
            </a:r>
            <a:endParaRPr lang="ko-KR" alt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91E3D-0126-D431-92B2-285844864BF1}"/>
              </a:ext>
            </a:extLst>
          </p:cNvPr>
          <p:cNvSpPr txBox="1"/>
          <p:nvPr/>
        </p:nvSpPr>
        <p:spPr>
          <a:xfrm>
            <a:off x="10706579" y="571217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9.3</a:t>
            </a:r>
            <a:endParaRPr lang="ko-KR" altLang="en-US" sz="3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76552-84E8-07BB-248F-3AD051813368}"/>
              </a:ext>
            </a:extLst>
          </p:cNvPr>
          <p:cNvSpPr txBox="1"/>
          <p:nvPr/>
        </p:nvSpPr>
        <p:spPr>
          <a:xfrm>
            <a:off x="15217327" y="556029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7.6</a:t>
            </a:r>
            <a:endParaRPr lang="ko-KR" altLang="en-US" sz="3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ABE60-5A69-1598-15D5-2C803C66D9BF}"/>
              </a:ext>
            </a:extLst>
          </p:cNvPr>
          <p:cNvSpPr txBox="1"/>
          <p:nvPr/>
        </p:nvSpPr>
        <p:spPr>
          <a:xfrm>
            <a:off x="990600" y="7447368"/>
            <a:ext cx="14478000" cy="24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C00000"/>
                </a:solidFill>
              </a:rPr>
              <a:t>영화수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(1,000</a:t>
            </a:r>
            <a:r>
              <a:rPr lang="ko-KR" altLang="en-US" sz="2000" b="1" dirty="0">
                <a:solidFill>
                  <a:srgbClr val="C00000"/>
                </a:solidFill>
              </a:rPr>
              <a:t>편</a:t>
            </a:r>
            <a:r>
              <a:rPr lang="en-US" altLang="ko-KR" sz="2000" b="1" dirty="0">
                <a:solidFill>
                  <a:srgbClr val="C00000"/>
                </a:solidFill>
              </a:rPr>
              <a:t>):  </a:t>
            </a:r>
            <a:r>
              <a:rPr lang="en-US" altLang="ko-KR" sz="2000" dirty="0">
                <a:solidFill>
                  <a:srgbClr val="C00000"/>
                </a:solidFill>
              </a:rPr>
              <a:t>IMDb </a:t>
            </a:r>
            <a:r>
              <a:rPr lang="ko-KR" altLang="en-US" sz="2000" dirty="0">
                <a:solidFill>
                  <a:srgbClr val="C00000"/>
                </a:solidFill>
              </a:rPr>
              <a:t>상위 </a:t>
            </a:r>
            <a:r>
              <a:rPr lang="en-US" altLang="ko-KR" sz="2000" dirty="0">
                <a:solidFill>
                  <a:srgbClr val="C00000"/>
                </a:solidFill>
              </a:rPr>
              <a:t>1,000</a:t>
            </a:r>
            <a:r>
              <a:rPr lang="ko-KR" altLang="en-US" sz="2000" dirty="0">
                <a:solidFill>
                  <a:srgbClr val="C00000"/>
                </a:solidFill>
              </a:rPr>
              <a:t>개 작품을 엄선하여 분석의 객관성과 신뢰도를 확보함</a:t>
            </a:r>
            <a:endParaRPr lang="en-US" altLang="ko-KR" sz="20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C00000"/>
                </a:solidFill>
              </a:rPr>
              <a:t>평균 평점 </a:t>
            </a:r>
            <a:r>
              <a:rPr lang="en-US" altLang="ko-KR" sz="2000" b="1" dirty="0">
                <a:solidFill>
                  <a:srgbClr val="C00000"/>
                </a:solidFill>
              </a:rPr>
              <a:t>(7.95):  </a:t>
            </a:r>
            <a:r>
              <a:rPr lang="ko-KR" altLang="en-US" sz="2000" dirty="0">
                <a:solidFill>
                  <a:srgbClr val="C00000"/>
                </a:solidFill>
              </a:rPr>
              <a:t>전체 데이터의 </a:t>
            </a:r>
            <a:r>
              <a:rPr lang="ko-KR" altLang="en-US" sz="2000" dirty="0" err="1">
                <a:solidFill>
                  <a:srgbClr val="C00000"/>
                </a:solidFill>
              </a:rPr>
              <a:t>중심값으로</a:t>
            </a:r>
            <a:r>
              <a:rPr lang="en-US" altLang="ko-KR" sz="2000" dirty="0">
                <a:solidFill>
                  <a:srgbClr val="C00000"/>
                </a:solidFill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</a:rPr>
              <a:t>이후 </a:t>
            </a:r>
            <a:r>
              <a:rPr lang="ko-KR" altLang="en-US" sz="2000" dirty="0" err="1">
                <a:solidFill>
                  <a:srgbClr val="C00000"/>
                </a:solidFill>
              </a:rPr>
              <a:t>고평점</a:t>
            </a:r>
            <a:r>
              <a:rPr lang="ko-KR" altLang="en-US" sz="2000" dirty="0">
                <a:solidFill>
                  <a:srgbClr val="C00000"/>
                </a:solidFill>
              </a:rPr>
              <a:t> 영화</a:t>
            </a:r>
            <a:r>
              <a:rPr lang="en-US" altLang="ko-KR" sz="2000" dirty="0">
                <a:solidFill>
                  <a:srgbClr val="C00000"/>
                </a:solidFill>
              </a:rPr>
              <a:t>(Step 3)</a:t>
            </a:r>
            <a:r>
              <a:rPr lang="ko-KR" altLang="en-US" sz="2000" dirty="0">
                <a:solidFill>
                  <a:srgbClr val="C00000"/>
                </a:solidFill>
              </a:rPr>
              <a:t>를 분류하는 핵심 기준선으로 활용</a:t>
            </a:r>
            <a:endParaRPr lang="en-US" altLang="ko-KR" sz="20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C00000"/>
                </a:solidFill>
              </a:rPr>
              <a:t>최고 평점 </a:t>
            </a:r>
            <a:r>
              <a:rPr lang="en-US" altLang="ko-KR" sz="2000" b="1" dirty="0">
                <a:solidFill>
                  <a:srgbClr val="C00000"/>
                </a:solidFill>
              </a:rPr>
              <a:t>(9.3):  </a:t>
            </a:r>
            <a:r>
              <a:rPr lang="ko-KR" altLang="en-US" sz="2000" dirty="0">
                <a:solidFill>
                  <a:srgbClr val="C00000"/>
                </a:solidFill>
              </a:rPr>
              <a:t>흥행과 비평 모두를 잡은 역사적 성공 모델</a:t>
            </a:r>
            <a:r>
              <a:rPr lang="en-US" altLang="ko-KR" sz="2000" dirty="0">
                <a:solidFill>
                  <a:srgbClr val="C00000"/>
                </a:solidFill>
              </a:rPr>
              <a:t>'</a:t>
            </a:r>
            <a:r>
              <a:rPr lang="ko-KR" altLang="en-US" sz="2000" dirty="0">
                <a:solidFill>
                  <a:srgbClr val="C00000"/>
                </a:solidFill>
              </a:rPr>
              <a:t>의 최댓값을 확인</a:t>
            </a:r>
            <a:endParaRPr lang="en-US" altLang="ko-KR" sz="20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C00000"/>
                </a:solidFill>
              </a:rPr>
              <a:t>최저 평점 </a:t>
            </a:r>
            <a:r>
              <a:rPr lang="en-US" altLang="ko-KR" sz="2000" b="1" dirty="0">
                <a:solidFill>
                  <a:srgbClr val="C00000"/>
                </a:solidFill>
              </a:rPr>
              <a:t>(7.6):  </a:t>
            </a:r>
            <a:r>
              <a:rPr lang="ko-KR" altLang="en-US" sz="2000" dirty="0">
                <a:solidFill>
                  <a:srgbClr val="C00000"/>
                </a:solidFill>
              </a:rPr>
              <a:t>상위 </a:t>
            </a:r>
            <a:r>
              <a:rPr lang="en-US" altLang="ko-KR" sz="2000" dirty="0">
                <a:solidFill>
                  <a:srgbClr val="C00000"/>
                </a:solidFill>
              </a:rPr>
              <a:t>1,000</a:t>
            </a:r>
            <a:r>
              <a:rPr lang="ko-KR" altLang="en-US" sz="2000" dirty="0">
                <a:solidFill>
                  <a:srgbClr val="C00000"/>
                </a:solidFill>
              </a:rPr>
              <a:t>개 데이터 내에서의 최소치로</a:t>
            </a:r>
            <a:r>
              <a:rPr lang="en-US" altLang="ko-KR" sz="2000" dirty="0">
                <a:solidFill>
                  <a:srgbClr val="C00000"/>
                </a:solidFill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</a:rPr>
              <a:t>하위 리스크 관리의 마지노선을 파악</a:t>
            </a:r>
          </a:p>
        </p:txBody>
      </p:sp>
    </p:spTree>
    <p:extLst>
      <p:ext uri="{BB962C8B-B14F-4D97-AF65-F5344CB8AC3E}">
        <p14:creationId xmlns:p14="http://schemas.microsoft.com/office/powerpoint/2010/main" val="158827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8768D-EF9F-2A50-4B59-7236D094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CB8F11E7-7EC2-4CFD-8318-3A7C2E6288E8}"/>
              </a:ext>
            </a:extLst>
          </p:cNvPr>
          <p:cNvSpPr txBox="1"/>
          <p:nvPr/>
        </p:nvSpPr>
        <p:spPr>
          <a:xfrm>
            <a:off x="5051873" y="100967"/>
            <a:ext cx="10721527" cy="46615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12"/>
              </a:lnSpc>
            </a:pPr>
            <a:endParaRPr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5C5ED45-38CD-28C0-D942-0CBD7C13C460}"/>
              </a:ext>
            </a:extLst>
          </p:cNvPr>
          <p:cNvSpPr txBox="1"/>
          <p:nvPr/>
        </p:nvSpPr>
        <p:spPr>
          <a:xfrm>
            <a:off x="4259826" y="450156"/>
            <a:ext cx="13306697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28"/>
              </a:lnSpc>
            </a:pPr>
            <a:r>
              <a:rPr lang="ko-KR" altLang="en-US" sz="60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기초 데이터 분석</a:t>
            </a:r>
            <a:endParaRPr lang="en-US" altLang="ko-KR" sz="6000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694223-9A94-FF0D-316F-8A96F3C834A3}"/>
              </a:ext>
            </a:extLst>
          </p:cNvPr>
          <p:cNvSpPr txBox="1"/>
          <p:nvPr/>
        </p:nvSpPr>
        <p:spPr>
          <a:xfrm>
            <a:off x="5051873" y="7084292"/>
            <a:ext cx="12514650" cy="25278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12"/>
              </a:lnSpc>
            </a:pPr>
            <a:endParaRPr/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01889C8E-8E04-EA4A-6A6B-D33D21930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95326"/>
              </p:ext>
            </p:extLst>
          </p:nvPr>
        </p:nvGraphicFramePr>
        <p:xfrm>
          <a:off x="726393" y="2552700"/>
          <a:ext cx="9408207" cy="6629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083067C-F4F9-5C76-4716-9A167437D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101352"/>
              </p:ext>
            </p:extLst>
          </p:nvPr>
        </p:nvGraphicFramePr>
        <p:xfrm>
          <a:off x="10363200" y="2860941"/>
          <a:ext cx="6858000" cy="61023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35588906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14324871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93537433"/>
                    </a:ext>
                  </a:extLst>
                </a:gridCol>
              </a:tblGrid>
              <a:tr h="8347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2000" b="1" i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Series_Title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2000" b="1" i="0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IMDB_Rating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2000" b="1" i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Genre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83659"/>
                  </a:ext>
                </a:extLst>
              </a:tr>
              <a:tr h="10535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The Shawshank Redemption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dirty="0">
                          <a:effectLst/>
                          <a:latin typeface="+mn-ea"/>
                          <a:ea typeface="+mn-ea"/>
                        </a:rPr>
                        <a:t>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Drama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406839"/>
                  </a:ext>
                </a:extLst>
              </a:tr>
              <a:tr h="10535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The Godfather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 dirty="0">
                          <a:effectLst/>
                          <a:latin typeface="+mn-ea"/>
                          <a:ea typeface="+mn-ea"/>
                        </a:rPr>
                        <a:t>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Crime, Drama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984224"/>
                  </a:ext>
                </a:extLst>
              </a:tr>
              <a:tr h="10535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The Dark Knight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>
                          <a:effectLst/>
                          <a:latin typeface="+mn-ea"/>
                          <a:ea typeface="+mn-ea"/>
                        </a:rPr>
                        <a:t>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Action, Crime, Drama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431536"/>
                  </a:ext>
                </a:extLst>
              </a:tr>
              <a:tr h="10535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The Godfather: Part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>
                          <a:effectLst/>
                          <a:latin typeface="+mn-ea"/>
                          <a:ea typeface="+mn-ea"/>
                        </a:rPr>
                        <a:t>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Crime, Drama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001112"/>
                  </a:ext>
                </a:extLst>
              </a:tr>
              <a:tr h="10535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12 Angry 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2000">
                          <a:effectLst/>
                          <a:latin typeface="+mn-ea"/>
                          <a:ea typeface="+mn-ea"/>
                        </a:rPr>
                        <a:t>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Crime, Drama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0786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DBC5E9-9971-9106-A291-2DCF3DC53BF7}"/>
              </a:ext>
            </a:extLst>
          </p:cNvPr>
          <p:cNvSpPr txBox="1"/>
          <p:nvPr/>
        </p:nvSpPr>
        <p:spPr>
          <a:xfrm>
            <a:off x="11811000" y="2139335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</a:rPr>
              <a:t>평점 최상위 영화 </a:t>
            </a:r>
            <a:r>
              <a:rPr lang="en-US" altLang="ko-KR" sz="2800" dirty="0">
                <a:solidFill>
                  <a:srgbClr val="C00000"/>
                </a:solidFill>
              </a:rPr>
              <a:t>5</a:t>
            </a:r>
            <a:r>
              <a:rPr lang="ko-KR" altLang="en-US" sz="2800" dirty="0">
                <a:solidFill>
                  <a:srgbClr val="C00000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029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47E20-47D4-B62D-61AB-F61B36E7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F777B77D-48ED-A8BC-FEEF-7A61ED7162B3}"/>
              </a:ext>
            </a:extLst>
          </p:cNvPr>
          <p:cNvSpPr txBox="1"/>
          <p:nvPr/>
        </p:nvSpPr>
        <p:spPr>
          <a:xfrm>
            <a:off x="5051873" y="100967"/>
            <a:ext cx="10721527" cy="46615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12"/>
              </a:lnSpc>
            </a:pPr>
            <a:endParaRPr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A722719-84EB-48DF-B76A-23101481E4BB}"/>
              </a:ext>
            </a:extLst>
          </p:cNvPr>
          <p:cNvSpPr txBox="1"/>
          <p:nvPr/>
        </p:nvSpPr>
        <p:spPr>
          <a:xfrm>
            <a:off x="5334000" y="590227"/>
            <a:ext cx="13306697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28"/>
              </a:lnSpc>
            </a:pPr>
            <a:r>
              <a:rPr lang="ko-KR" altLang="en-US" sz="5400" dirty="0">
                <a:solidFill>
                  <a:schemeClr val="accent2"/>
                </a:solidFill>
                <a:latin typeface="Cloud Lucent Italics" panose="020B0600000101010101" charset="0"/>
                <a:cs typeface="Cloud Lucent Italics" panose="020B0600000101010101" charset="0"/>
              </a:rPr>
              <a:t>연도별 평점 변화 분석</a:t>
            </a:r>
            <a:endParaRPr lang="en-US" sz="5400" i="1" dirty="0">
              <a:solidFill>
                <a:schemeClr val="accent2"/>
              </a:solidFill>
              <a:latin typeface="Cloud Lucent Italics" panose="020B0600000101010101" charset="0"/>
              <a:ea typeface="Cloud Lucent Italics"/>
              <a:cs typeface="Cloud Lucent Italics" panose="020B0600000101010101" charset="0"/>
              <a:sym typeface="Cloud Lucent Italics"/>
            </a:endParaRPr>
          </a:p>
        </p:txBody>
      </p:sp>
      <p:pic>
        <p:nvPicPr>
          <p:cNvPr id="15" name="그림 14" descr="텍스트, 친필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57D7EE-058B-8AEC-55A6-F88F7C5A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368040"/>
            <a:ext cx="10210800" cy="5676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4D18D3-565A-199F-E30A-71E57A56566D}"/>
              </a:ext>
            </a:extLst>
          </p:cNvPr>
          <p:cNvSpPr txBox="1"/>
          <p:nvPr/>
        </p:nvSpPr>
        <p:spPr>
          <a:xfrm>
            <a:off x="11582400" y="3461603"/>
            <a:ext cx="6248400" cy="548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00000"/>
                </a:solidFill>
              </a:rPr>
              <a:t>100</a:t>
            </a:r>
            <a:r>
              <a:rPr lang="ko-KR" altLang="en-US" sz="2400" b="1" dirty="0" err="1">
                <a:solidFill>
                  <a:srgbClr val="C00000"/>
                </a:solidFill>
              </a:rPr>
              <a:t>년간의</a:t>
            </a:r>
            <a:r>
              <a:rPr lang="ko-KR" altLang="en-US" sz="2400" b="1" dirty="0">
                <a:solidFill>
                  <a:srgbClr val="C00000"/>
                </a:solidFill>
              </a:rPr>
              <a:t> 안정적 평점 유지</a:t>
            </a:r>
            <a:r>
              <a:rPr lang="en-US" altLang="ko-KR" sz="2400" b="1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</a:rPr>
              <a:t>"</a:t>
            </a:r>
            <a:r>
              <a:rPr lang="ko-KR" altLang="en-US" sz="2000" dirty="0">
                <a:solidFill>
                  <a:srgbClr val="C00000"/>
                </a:solidFill>
              </a:rPr>
              <a:t>약 </a:t>
            </a:r>
            <a:r>
              <a:rPr lang="en-US" altLang="ko-KR" sz="2000" dirty="0">
                <a:solidFill>
                  <a:srgbClr val="C00000"/>
                </a:solidFill>
              </a:rPr>
              <a:t>100</a:t>
            </a:r>
            <a:r>
              <a:rPr lang="ko-KR" altLang="en-US" sz="2000" dirty="0">
                <a:solidFill>
                  <a:srgbClr val="C00000"/>
                </a:solidFill>
              </a:rPr>
              <a:t>년의 기간 동안 평균 평점은 </a:t>
            </a:r>
            <a:r>
              <a:rPr lang="en-US" altLang="ko-KR" sz="2000" dirty="0">
                <a:solidFill>
                  <a:srgbClr val="C00000"/>
                </a:solidFill>
              </a:rPr>
              <a:t>7.8</a:t>
            </a:r>
            <a:r>
              <a:rPr lang="ko-KR" altLang="en-US" sz="2000" dirty="0">
                <a:solidFill>
                  <a:srgbClr val="C00000"/>
                </a:solidFill>
              </a:rPr>
              <a:t>점에서 </a:t>
            </a:r>
            <a:r>
              <a:rPr lang="en-US" altLang="ko-KR" sz="2000" dirty="0">
                <a:solidFill>
                  <a:srgbClr val="C00000"/>
                </a:solidFill>
              </a:rPr>
              <a:t>8.5</a:t>
            </a:r>
            <a:r>
              <a:rPr lang="ko-KR" altLang="en-US" sz="2000" dirty="0">
                <a:solidFill>
                  <a:srgbClr val="C00000"/>
                </a:solidFill>
              </a:rPr>
              <a:t>점 사이의 </a:t>
            </a:r>
            <a:r>
              <a:rPr lang="ko-KR" altLang="en-US" sz="2000" dirty="0" err="1">
                <a:solidFill>
                  <a:srgbClr val="C00000"/>
                </a:solidFill>
              </a:rPr>
              <a:t>박스권</a:t>
            </a:r>
            <a:r>
              <a:rPr lang="ko-KR" altLang="en-US" sz="2000" dirty="0">
                <a:solidFill>
                  <a:srgbClr val="C00000"/>
                </a:solidFill>
              </a:rPr>
              <a:t> 내에서 안정적인 흐름을 유지함</a:t>
            </a:r>
            <a:r>
              <a:rPr lang="en-US" altLang="ko-KR" sz="2000" dirty="0">
                <a:solidFill>
                  <a:srgbClr val="C00000"/>
                </a:solidFill>
              </a:rPr>
              <a:t>"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C00000"/>
                </a:solidFill>
              </a:rPr>
              <a:t>초기 데이터의 높은 변동성</a:t>
            </a:r>
            <a:r>
              <a:rPr lang="en-US" altLang="ko-KR" sz="2400" b="1" dirty="0">
                <a:solidFill>
                  <a:srgbClr val="C0000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</a:rPr>
              <a:t> "1920~1950</a:t>
            </a:r>
            <a:r>
              <a:rPr lang="ko-KR" altLang="en-US" sz="2000" dirty="0">
                <a:solidFill>
                  <a:srgbClr val="C00000"/>
                </a:solidFill>
              </a:rPr>
              <a:t>년대 초기 영화 데이터는 상대적으로 적은 표본 수로 인해 평점의 등락 폭이 크게 나타남</a:t>
            </a:r>
            <a:r>
              <a:rPr lang="en-US" altLang="ko-KR" sz="2000" dirty="0">
                <a:solidFill>
                  <a:srgbClr val="C00000"/>
                </a:solidFill>
              </a:rPr>
              <a:t>"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C00000"/>
                </a:solidFill>
              </a:rPr>
              <a:t>현대 영화의 평점 상향 평준화</a:t>
            </a:r>
            <a:r>
              <a:rPr lang="en-US" altLang="ko-KR" sz="2400" b="1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</a:rPr>
              <a:t>"2000</a:t>
            </a:r>
            <a:r>
              <a:rPr lang="ko-KR" altLang="en-US" sz="2000" dirty="0">
                <a:solidFill>
                  <a:srgbClr val="C00000"/>
                </a:solidFill>
              </a:rPr>
              <a:t>년대 이후로 들어서며 평점의 변동 폭이 좁아지고 일정한 수준</a:t>
            </a:r>
            <a:r>
              <a:rPr lang="en-US" altLang="ko-KR" sz="2000" dirty="0">
                <a:solidFill>
                  <a:srgbClr val="C00000"/>
                </a:solidFill>
              </a:rPr>
              <a:t>(</a:t>
            </a:r>
            <a:r>
              <a:rPr lang="ko-KR" altLang="en-US" sz="2000" dirty="0">
                <a:solidFill>
                  <a:srgbClr val="C00000"/>
                </a:solidFill>
              </a:rPr>
              <a:t>약 </a:t>
            </a:r>
            <a:r>
              <a:rPr lang="en-US" altLang="ko-KR" sz="2000" dirty="0">
                <a:solidFill>
                  <a:srgbClr val="C00000"/>
                </a:solidFill>
              </a:rPr>
              <a:t>8.0</a:t>
            </a:r>
            <a:r>
              <a:rPr lang="ko-KR" altLang="en-US" sz="2000" dirty="0">
                <a:solidFill>
                  <a:srgbClr val="C00000"/>
                </a:solidFill>
              </a:rPr>
              <a:t>점 내외</a:t>
            </a:r>
            <a:r>
              <a:rPr lang="en-US" altLang="ko-KR" sz="2000" dirty="0">
                <a:solidFill>
                  <a:srgbClr val="C00000"/>
                </a:solidFill>
              </a:rPr>
              <a:t>)</a:t>
            </a:r>
            <a:r>
              <a:rPr lang="ko-KR" altLang="en-US" sz="2000" dirty="0">
                <a:solidFill>
                  <a:srgbClr val="C00000"/>
                </a:solidFill>
              </a:rPr>
              <a:t>으로 수렴하는 양상을 보임</a:t>
            </a:r>
            <a:r>
              <a:rPr lang="en-US" altLang="ko-KR" sz="2000" dirty="0">
                <a:solidFill>
                  <a:srgbClr val="C00000"/>
                </a:solidFill>
              </a:rPr>
              <a:t>"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4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1400" y="491753"/>
            <a:ext cx="11506200" cy="3359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128"/>
              </a:lnSpc>
            </a:pPr>
            <a:r>
              <a:rPr lang="ko-KR" altLang="en-US" sz="5400" i="1" dirty="0">
                <a:solidFill>
                  <a:srgbClr val="BB1616"/>
                </a:solidFill>
                <a:latin typeface="Cloud Lucent Italics"/>
                <a:ea typeface="Cloud Lucent Italics"/>
                <a:cs typeface="Cloud Lucent Italics"/>
                <a:sym typeface="Cloud Lucent Italics"/>
              </a:rPr>
              <a:t>상위장르 시청자 및 평론가 평점 비교</a:t>
            </a:r>
          </a:p>
          <a:p>
            <a:pPr algn="l">
              <a:lnSpc>
                <a:spcPts val="13128"/>
              </a:lnSpc>
            </a:pPr>
            <a:endParaRPr lang="en-US" sz="10099" i="1" dirty="0">
              <a:solidFill>
                <a:srgbClr val="BB1616"/>
              </a:solidFill>
              <a:latin typeface="Cloud Lucent Italics"/>
              <a:ea typeface="Cloud Lucent Italics"/>
              <a:cs typeface="Cloud Lucent Italics"/>
              <a:sym typeface="Cloud Lucent Itali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CEE032-753A-38EE-BB71-2C91315D5CA6}"/>
              </a:ext>
            </a:extLst>
          </p:cNvPr>
          <p:cNvSpPr txBox="1"/>
          <p:nvPr/>
        </p:nvSpPr>
        <p:spPr>
          <a:xfrm>
            <a:off x="12230100" y="4076700"/>
            <a:ext cx="5715000" cy="335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C00000"/>
                </a:solidFill>
              </a:rPr>
              <a:t>단순 평점 </a:t>
            </a:r>
            <a:r>
              <a:rPr lang="ko-KR" altLang="en-US" sz="2400" dirty="0" err="1">
                <a:solidFill>
                  <a:srgbClr val="C00000"/>
                </a:solidFill>
              </a:rPr>
              <a:t>비교시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주요 </a:t>
            </a:r>
            <a:r>
              <a:rPr lang="en-US" altLang="ko-KR" sz="2400" dirty="0">
                <a:solidFill>
                  <a:srgbClr val="C00000"/>
                </a:solidFill>
              </a:rPr>
              <a:t>10</a:t>
            </a:r>
            <a:r>
              <a:rPr lang="ko-KR" altLang="en-US" sz="2400" dirty="0">
                <a:solidFill>
                  <a:srgbClr val="C00000"/>
                </a:solidFill>
              </a:rPr>
              <a:t>개 장르 중 시청자는 장르에 따른 큰 </a:t>
            </a:r>
            <a:r>
              <a:rPr lang="ko-KR" altLang="en-US" sz="2400" dirty="0" err="1">
                <a:solidFill>
                  <a:srgbClr val="C00000"/>
                </a:solidFill>
              </a:rPr>
              <a:t>호불호를</a:t>
            </a:r>
            <a:r>
              <a:rPr lang="ko-KR" altLang="en-US" sz="2400" dirty="0">
                <a:solidFill>
                  <a:srgbClr val="C00000"/>
                </a:solidFill>
              </a:rPr>
              <a:t> 보이지 않음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C00000"/>
                </a:solidFill>
              </a:rPr>
              <a:t>평론가는 </a:t>
            </a:r>
            <a:r>
              <a:rPr lang="ko-KR" altLang="en-US" sz="2400" dirty="0" err="1">
                <a:solidFill>
                  <a:srgbClr val="C00000"/>
                </a:solidFill>
              </a:rPr>
              <a:t>느와르</a:t>
            </a:r>
            <a:r>
              <a:rPr lang="ko-KR" altLang="en-US" sz="2400" dirty="0">
                <a:solidFill>
                  <a:srgbClr val="C00000"/>
                </a:solidFill>
              </a:rPr>
              <a:t> </a:t>
            </a:r>
            <a:r>
              <a:rPr lang="en-US" altLang="ko-KR" sz="2400" dirty="0">
                <a:solidFill>
                  <a:srgbClr val="C00000"/>
                </a:solidFill>
              </a:rPr>
              <a:t>,</a:t>
            </a:r>
            <a:r>
              <a:rPr lang="ko-KR" altLang="en-US" sz="2400" dirty="0">
                <a:solidFill>
                  <a:srgbClr val="C00000"/>
                </a:solidFill>
              </a:rPr>
              <a:t>서부영화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전쟁 </a:t>
            </a:r>
            <a:r>
              <a:rPr lang="ko-KR" altLang="en-US" sz="2400" dirty="0" err="1">
                <a:solidFill>
                  <a:srgbClr val="C00000"/>
                </a:solidFill>
              </a:rPr>
              <a:t>영화등이</a:t>
            </a:r>
            <a:r>
              <a:rPr lang="ko-KR" altLang="en-US" sz="2400" dirty="0">
                <a:solidFill>
                  <a:srgbClr val="C00000"/>
                </a:solidFill>
              </a:rPr>
              <a:t> 주요 선호장르로 나타남</a:t>
            </a:r>
          </a:p>
        </p:txBody>
      </p:sp>
      <p:pic>
        <p:nvPicPr>
          <p:cNvPr id="33" name="그림 32" descr="스크린샷, 텍스트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63A9AA-7804-8D1B-31F3-87B57F55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90900"/>
            <a:ext cx="10923562" cy="51339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2565</Words>
  <Application>Microsoft Office PowerPoint</Application>
  <PresentationFormat>사용자 지정</PresentationFormat>
  <Paragraphs>352</Paragraphs>
  <Slides>22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윤고딕 Medium</vt:lpstr>
      <vt:lpstr>맑은 고딕</vt:lpstr>
      <vt:lpstr>Cloud Lucent Italics</vt:lpstr>
      <vt:lpstr>윤고딕</vt:lpstr>
      <vt:lpstr>윤고딕 Semi-Bold</vt:lpstr>
      <vt:lpstr>Yu Gothic UI Semibold</vt:lpstr>
      <vt:lpstr>Cambria Math</vt:lpstr>
      <vt:lpstr>Calibri</vt:lpstr>
      <vt:lpstr>Yu Gothic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빨간색 심플한 디자인 프로젝트 발표 프리젠테이션</dc:title>
  <dc:creator>이나라</dc:creator>
  <cp:lastModifiedBy>나라 이</cp:lastModifiedBy>
  <cp:revision>43</cp:revision>
  <dcterms:created xsi:type="dcterms:W3CDTF">2006-08-16T00:00:00Z</dcterms:created>
  <dcterms:modified xsi:type="dcterms:W3CDTF">2025-12-22T11:52:48Z</dcterms:modified>
  <dc:identifier>DAG725SwjoU</dc:identifier>
</cp:coreProperties>
</file>